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3" r:id="rId3"/>
    <p:sldId id="282" r:id="rId4"/>
    <p:sldId id="280" r:id="rId5"/>
    <p:sldId id="276" r:id="rId6"/>
    <p:sldId id="257" r:id="rId7"/>
    <p:sldId id="278" r:id="rId8"/>
    <p:sldId id="279" r:id="rId9"/>
    <p:sldId id="260" r:id="rId10"/>
    <p:sldId id="261" r:id="rId11"/>
    <p:sldId id="262" r:id="rId12"/>
    <p:sldId id="264" r:id="rId13"/>
    <p:sldId id="265" r:id="rId14"/>
    <p:sldId id="267" r:id="rId15"/>
    <p:sldId id="268" r:id="rId16"/>
    <p:sldId id="269" r:id="rId17"/>
    <p:sldId id="266" r:id="rId18"/>
    <p:sldId id="270" r:id="rId19"/>
    <p:sldId id="271" r:id="rId20"/>
    <p:sldId id="272" r:id="rId21"/>
    <p:sldId id="273" r:id="rId22"/>
    <p:sldId id="258" r:id="rId23"/>
    <p:sldId id="275" r:id="rId24"/>
    <p:sldId id="274" r:id="rId25"/>
    <p:sldId id="259" r:id="rId26"/>
    <p:sldId id="277" r:id="rId27"/>
    <p:sldId id="284"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744B0CB5-9F0F-42FD-B714-01282592FFA5}" type="datetimeFigureOut">
              <a:rPr lang="en-AU" smtClean="0"/>
              <a:t>10/01/2019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F13FD01-31A2-496A-B141-4B54FEE3198C}" type="slidenum">
              <a:rPr lang="en-AU" smtClean="0"/>
              <a:t>‹#›</a:t>
            </a:fld>
            <a:endParaRPr lang="en-AU"/>
          </a:p>
        </p:txBody>
      </p:sp>
    </p:spTree>
    <p:extLst>
      <p:ext uri="{BB962C8B-B14F-4D97-AF65-F5344CB8AC3E}">
        <p14:creationId xmlns:p14="http://schemas.microsoft.com/office/powerpoint/2010/main" val="2537307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744B0CB5-9F0F-42FD-B714-01282592FFA5}" type="datetimeFigureOut">
              <a:rPr lang="en-AU" smtClean="0"/>
              <a:t>10/01/2019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F13FD01-31A2-496A-B141-4B54FEE3198C}" type="slidenum">
              <a:rPr lang="en-AU" smtClean="0"/>
              <a:t>‹#›</a:t>
            </a:fld>
            <a:endParaRPr lang="en-AU"/>
          </a:p>
        </p:txBody>
      </p:sp>
    </p:spTree>
    <p:extLst>
      <p:ext uri="{BB962C8B-B14F-4D97-AF65-F5344CB8AC3E}">
        <p14:creationId xmlns:p14="http://schemas.microsoft.com/office/powerpoint/2010/main" val="2044434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744B0CB5-9F0F-42FD-B714-01282592FFA5}" type="datetimeFigureOut">
              <a:rPr lang="en-AU" smtClean="0"/>
              <a:t>10/01/2019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F13FD01-31A2-496A-B141-4B54FEE3198C}" type="slidenum">
              <a:rPr lang="en-AU" smtClean="0"/>
              <a:t>‹#›</a:t>
            </a:fld>
            <a:endParaRPr lang="en-AU"/>
          </a:p>
        </p:txBody>
      </p:sp>
    </p:spTree>
    <p:extLst>
      <p:ext uri="{BB962C8B-B14F-4D97-AF65-F5344CB8AC3E}">
        <p14:creationId xmlns:p14="http://schemas.microsoft.com/office/powerpoint/2010/main" val="909952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744B0CB5-9F0F-42FD-B714-01282592FFA5}" type="datetimeFigureOut">
              <a:rPr lang="en-AU" smtClean="0"/>
              <a:t>10/01/2019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F13FD01-31A2-496A-B141-4B54FEE3198C}" type="slidenum">
              <a:rPr lang="en-AU" smtClean="0"/>
              <a:t>‹#›</a:t>
            </a:fld>
            <a:endParaRPr lang="en-AU"/>
          </a:p>
        </p:txBody>
      </p:sp>
    </p:spTree>
    <p:extLst>
      <p:ext uri="{BB962C8B-B14F-4D97-AF65-F5344CB8AC3E}">
        <p14:creationId xmlns:p14="http://schemas.microsoft.com/office/powerpoint/2010/main" val="1858198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4B0CB5-9F0F-42FD-B714-01282592FFA5}" type="datetimeFigureOut">
              <a:rPr lang="en-AU" smtClean="0"/>
              <a:t>10/01/2019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F13FD01-31A2-496A-B141-4B54FEE3198C}" type="slidenum">
              <a:rPr lang="en-AU" smtClean="0"/>
              <a:t>‹#›</a:t>
            </a:fld>
            <a:endParaRPr lang="en-AU"/>
          </a:p>
        </p:txBody>
      </p:sp>
    </p:spTree>
    <p:extLst>
      <p:ext uri="{BB962C8B-B14F-4D97-AF65-F5344CB8AC3E}">
        <p14:creationId xmlns:p14="http://schemas.microsoft.com/office/powerpoint/2010/main" val="2846187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744B0CB5-9F0F-42FD-B714-01282592FFA5}" type="datetimeFigureOut">
              <a:rPr lang="en-AU" smtClean="0"/>
              <a:t>10/01/2019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F13FD01-31A2-496A-B141-4B54FEE3198C}" type="slidenum">
              <a:rPr lang="en-AU" smtClean="0"/>
              <a:t>‹#›</a:t>
            </a:fld>
            <a:endParaRPr lang="en-AU"/>
          </a:p>
        </p:txBody>
      </p:sp>
    </p:spTree>
    <p:extLst>
      <p:ext uri="{BB962C8B-B14F-4D97-AF65-F5344CB8AC3E}">
        <p14:creationId xmlns:p14="http://schemas.microsoft.com/office/powerpoint/2010/main" val="963132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744B0CB5-9F0F-42FD-B714-01282592FFA5}" type="datetimeFigureOut">
              <a:rPr lang="en-AU" smtClean="0"/>
              <a:t>10/01/2019</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1F13FD01-31A2-496A-B141-4B54FEE3198C}" type="slidenum">
              <a:rPr lang="en-AU" smtClean="0"/>
              <a:t>‹#›</a:t>
            </a:fld>
            <a:endParaRPr lang="en-AU"/>
          </a:p>
        </p:txBody>
      </p:sp>
    </p:spTree>
    <p:extLst>
      <p:ext uri="{BB962C8B-B14F-4D97-AF65-F5344CB8AC3E}">
        <p14:creationId xmlns:p14="http://schemas.microsoft.com/office/powerpoint/2010/main" val="676791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744B0CB5-9F0F-42FD-B714-01282592FFA5}" type="datetimeFigureOut">
              <a:rPr lang="en-AU" smtClean="0"/>
              <a:t>10/01/2019</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1F13FD01-31A2-496A-B141-4B54FEE3198C}" type="slidenum">
              <a:rPr lang="en-AU" smtClean="0"/>
              <a:t>‹#›</a:t>
            </a:fld>
            <a:endParaRPr lang="en-AU"/>
          </a:p>
        </p:txBody>
      </p:sp>
    </p:spTree>
    <p:extLst>
      <p:ext uri="{BB962C8B-B14F-4D97-AF65-F5344CB8AC3E}">
        <p14:creationId xmlns:p14="http://schemas.microsoft.com/office/powerpoint/2010/main" val="26239474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4B0CB5-9F0F-42FD-B714-01282592FFA5}" type="datetimeFigureOut">
              <a:rPr lang="en-AU" smtClean="0"/>
              <a:t>10/01/2019</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1F13FD01-31A2-496A-B141-4B54FEE3198C}" type="slidenum">
              <a:rPr lang="en-AU" smtClean="0"/>
              <a:t>‹#›</a:t>
            </a:fld>
            <a:endParaRPr lang="en-AU"/>
          </a:p>
        </p:txBody>
      </p:sp>
    </p:spTree>
    <p:extLst>
      <p:ext uri="{BB962C8B-B14F-4D97-AF65-F5344CB8AC3E}">
        <p14:creationId xmlns:p14="http://schemas.microsoft.com/office/powerpoint/2010/main" val="3703532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44B0CB5-9F0F-42FD-B714-01282592FFA5}" type="datetimeFigureOut">
              <a:rPr lang="en-AU" smtClean="0"/>
              <a:t>10/01/2019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F13FD01-31A2-496A-B141-4B54FEE3198C}" type="slidenum">
              <a:rPr lang="en-AU" smtClean="0"/>
              <a:t>‹#›</a:t>
            </a:fld>
            <a:endParaRPr lang="en-AU"/>
          </a:p>
        </p:txBody>
      </p:sp>
    </p:spTree>
    <p:extLst>
      <p:ext uri="{BB962C8B-B14F-4D97-AF65-F5344CB8AC3E}">
        <p14:creationId xmlns:p14="http://schemas.microsoft.com/office/powerpoint/2010/main" val="2746592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44B0CB5-9F0F-42FD-B714-01282592FFA5}" type="datetimeFigureOut">
              <a:rPr lang="en-AU" smtClean="0"/>
              <a:t>10/01/2019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F13FD01-31A2-496A-B141-4B54FEE3198C}" type="slidenum">
              <a:rPr lang="en-AU" smtClean="0"/>
              <a:t>‹#›</a:t>
            </a:fld>
            <a:endParaRPr lang="en-AU"/>
          </a:p>
        </p:txBody>
      </p:sp>
    </p:spTree>
    <p:extLst>
      <p:ext uri="{BB962C8B-B14F-4D97-AF65-F5344CB8AC3E}">
        <p14:creationId xmlns:p14="http://schemas.microsoft.com/office/powerpoint/2010/main" val="4661613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4B0CB5-9F0F-42FD-B714-01282592FFA5}" type="datetimeFigureOut">
              <a:rPr lang="en-AU" smtClean="0"/>
              <a:t>10/01/2019</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13FD01-31A2-496A-B141-4B54FEE3198C}" type="slidenum">
              <a:rPr lang="en-AU" smtClean="0"/>
              <a:t>‹#›</a:t>
            </a:fld>
            <a:endParaRPr lang="en-AU"/>
          </a:p>
        </p:txBody>
      </p:sp>
    </p:spTree>
    <p:extLst>
      <p:ext uri="{BB962C8B-B14F-4D97-AF65-F5344CB8AC3E}">
        <p14:creationId xmlns:p14="http://schemas.microsoft.com/office/powerpoint/2010/main" val="32919857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6.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6.xml"/><Relationship Id="rId6" Type="http://schemas.openxmlformats.org/officeDocument/2006/relationships/image" Target="../media/image32.png"/><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6.xml"/><Relationship Id="rId5" Type="http://schemas.openxmlformats.org/officeDocument/2006/relationships/image" Target="../media/image32.pn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6.xml"/><Relationship Id="rId5" Type="http://schemas.openxmlformats.org/officeDocument/2006/relationships/image" Target="../media/image32.png"/><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6.xml"/><Relationship Id="rId6" Type="http://schemas.openxmlformats.org/officeDocument/2006/relationships/image" Target="../media/image32.png"/><Relationship Id="rId5" Type="http://schemas.openxmlformats.org/officeDocument/2006/relationships/image" Target="../media/image46.png"/><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6.xml"/><Relationship Id="rId6" Type="http://schemas.openxmlformats.org/officeDocument/2006/relationships/image" Target="../media/image49.png"/><Relationship Id="rId5" Type="http://schemas.openxmlformats.org/officeDocument/2006/relationships/image" Target="../media/image11.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6.xml"/><Relationship Id="rId6" Type="http://schemas.openxmlformats.org/officeDocument/2006/relationships/image" Target="../media/image49.png"/><Relationship Id="rId5" Type="http://schemas.openxmlformats.org/officeDocument/2006/relationships/image" Target="../media/image23.pn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6.xml"/><Relationship Id="rId6" Type="http://schemas.openxmlformats.org/officeDocument/2006/relationships/image" Target="../media/image32.png"/><Relationship Id="rId5" Type="http://schemas.openxmlformats.org/officeDocument/2006/relationships/image" Target="../media/image49.png"/><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6.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AU" dirty="0"/>
              <a:t>Thomas Creek</a:t>
            </a:r>
            <a:br>
              <a:rPr lang="en-AU" dirty="0"/>
            </a:br>
            <a:r>
              <a:rPr lang="en-AU" dirty="0"/>
              <a:t>Some “off the cuff” comments relating to recent drill assays</a:t>
            </a:r>
          </a:p>
        </p:txBody>
      </p:sp>
      <p:sp>
        <p:nvSpPr>
          <p:cNvPr id="3" name="Subtitle 2"/>
          <p:cNvSpPr>
            <a:spLocks noGrp="1"/>
          </p:cNvSpPr>
          <p:nvPr>
            <p:ph type="subTitle" idx="1"/>
          </p:nvPr>
        </p:nvSpPr>
        <p:spPr/>
        <p:txBody>
          <a:bodyPr/>
          <a:lstStyle/>
          <a:p>
            <a:r>
              <a:rPr lang="en-AU" dirty="0"/>
              <a:t>Compiled on behalf of </a:t>
            </a:r>
            <a:r>
              <a:rPr lang="en-AU" dirty="0" err="1"/>
              <a:t>AX8</a:t>
            </a:r>
            <a:endParaRPr lang="en-AU" dirty="0"/>
          </a:p>
          <a:p>
            <a:r>
              <a:rPr lang="en-AU" dirty="0"/>
              <a:t>By Dr N W Brand</a:t>
            </a:r>
          </a:p>
          <a:p>
            <a:r>
              <a:rPr lang="en-AU" dirty="0"/>
              <a:t>28/08/2018</a:t>
            </a:r>
          </a:p>
        </p:txBody>
      </p:sp>
      <p:sp>
        <p:nvSpPr>
          <p:cNvPr id="4" name="Rectangle 3"/>
          <p:cNvSpPr/>
          <p:nvPr/>
        </p:nvSpPr>
        <p:spPr>
          <a:xfrm>
            <a:off x="0" y="5668580"/>
            <a:ext cx="9148373" cy="1169551"/>
          </a:xfrm>
          <a:prstGeom prst="rect">
            <a:avLst/>
          </a:prstGeom>
        </p:spPr>
        <p:txBody>
          <a:bodyPr wrap="square">
            <a:spAutoFit/>
          </a:bodyPr>
          <a:lstStyle/>
          <a:p>
            <a:pPr algn="ctr"/>
            <a:r>
              <a:rPr lang="en-AU" sz="1400" b="1" i="1" dirty="0">
                <a:solidFill>
                  <a:schemeClr val="bg1">
                    <a:lumMod val="75000"/>
                  </a:schemeClr>
                </a:solidFill>
              </a:rPr>
              <a:t>DISCLAIMER</a:t>
            </a:r>
            <a:r>
              <a:rPr lang="en-AU" sz="1400" i="1" dirty="0">
                <a:solidFill>
                  <a:schemeClr val="bg1">
                    <a:lumMod val="75000"/>
                  </a:schemeClr>
                </a:solidFill>
              </a:rPr>
              <a:t>: The conclusions and recommendations expressed in this material represent the opinions of the author based on observations made and the available data. The opinions and recommendations provided from this presentation are in response to a request from the client and no liability is accepted for commercial decisions or actions resulting from them.</a:t>
            </a:r>
          </a:p>
          <a:p>
            <a:pPr algn="ctr"/>
            <a:endParaRPr lang="en-AU" sz="1400" i="1" dirty="0">
              <a:solidFill>
                <a:schemeClr val="bg1">
                  <a:lumMod val="75000"/>
                </a:schemeClr>
              </a:solidFill>
            </a:endParaRPr>
          </a:p>
          <a:p>
            <a:pPr algn="ctr"/>
            <a:r>
              <a:rPr lang="en-AU" sz="1400" b="1" i="1" dirty="0">
                <a:solidFill>
                  <a:schemeClr val="bg1">
                    <a:lumMod val="75000"/>
                  </a:schemeClr>
                </a:solidFill>
              </a:rPr>
              <a:t>DISCLOSURE </a:t>
            </a:r>
            <a:r>
              <a:rPr lang="en-AU" sz="1400" i="1" dirty="0">
                <a:solidFill>
                  <a:schemeClr val="bg1">
                    <a:lumMod val="75000"/>
                  </a:schemeClr>
                </a:solidFill>
              </a:rPr>
              <a:t>: The author holds no shares directly or indirectly in </a:t>
            </a:r>
            <a:r>
              <a:rPr lang="en-AU" sz="1400" i="1" dirty="0" err="1">
                <a:solidFill>
                  <a:schemeClr val="bg1">
                    <a:lumMod val="75000"/>
                  </a:schemeClr>
                </a:solidFill>
              </a:rPr>
              <a:t>AX8</a:t>
            </a:r>
            <a:endParaRPr lang="en-AU" sz="1400" i="1" dirty="0">
              <a:solidFill>
                <a:schemeClr val="bg1">
                  <a:lumMod val="75000"/>
                </a:schemeClr>
              </a:solidFill>
            </a:endParaRPr>
          </a:p>
        </p:txBody>
      </p:sp>
    </p:spTree>
    <p:extLst>
      <p:ext uri="{BB962C8B-B14F-4D97-AF65-F5344CB8AC3E}">
        <p14:creationId xmlns:p14="http://schemas.microsoft.com/office/powerpoint/2010/main" val="1364355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AU" dirty="0" err="1"/>
              <a:t>TCDD001</a:t>
            </a:r>
            <a:endParaRPr lang="en-A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73624"/>
            <a:ext cx="5427773"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3555726"/>
            <a:ext cx="3398590" cy="3302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144" y="293402"/>
            <a:ext cx="3329690" cy="3235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592" y="4077072"/>
            <a:ext cx="895350" cy="51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827584" y="1497558"/>
            <a:ext cx="4570875" cy="923330"/>
          </a:xfrm>
          <a:prstGeom prst="rect">
            <a:avLst/>
          </a:prstGeom>
          <a:noFill/>
        </p:spPr>
        <p:txBody>
          <a:bodyPr wrap="square" rtlCol="0">
            <a:spAutoFit/>
          </a:bodyPr>
          <a:lstStyle/>
          <a:p>
            <a:pPr algn="ctr"/>
            <a:r>
              <a:rPr lang="en-AU" dirty="0"/>
              <a:t>Discrete tight cluster of points representing a </a:t>
            </a:r>
            <a:r>
              <a:rPr lang="en-AU" dirty="0" err="1"/>
              <a:t>monzodiorite</a:t>
            </a:r>
            <a:r>
              <a:rPr lang="en-AU" dirty="0"/>
              <a:t> (as logged) with the main lithological package andesitic </a:t>
            </a:r>
          </a:p>
        </p:txBody>
      </p:sp>
      <p:sp>
        <p:nvSpPr>
          <p:cNvPr id="6" name="TextBox 5"/>
          <p:cNvSpPr txBox="1"/>
          <p:nvPr/>
        </p:nvSpPr>
        <p:spPr>
          <a:xfrm>
            <a:off x="2265657" y="2636912"/>
            <a:ext cx="3600400" cy="646331"/>
          </a:xfrm>
          <a:prstGeom prst="rect">
            <a:avLst/>
          </a:prstGeom>
          <a:noFill/>
        </p:spPr>
        <p:txBody>
          <a:bodyPr wrap="square" rtlCol="0">
            <a:spAutoFit/>
          </a:bodyPr>
          <a:lstStyle/>
          <a:p>
            <a:r>
              <a:rPr lang="en-AU" dirty="0"/>
              <a:t>The </a:t>
            </a:r>
            <a:r>
              <a:rPr lang="en-AU" dirty="0" err="1"/>
              <a:t>monzodiorite</a:t>
            </a:r>
            <a:r>
              <a:rPr lang="en-AU" dirty="0"/>
              <a:t> is the most altered lithology in hole </a:t>
            </a:r>
            <a:r>
              <a:rPr lang="en-AU" dirty="0" err="1"/>
              <a:t>TCDD001</a:t>
            </a:r>
            <a:endParaRPr lang="en-AU" dirty="0"/>
          </a:p>
        </p:txBody>
      </p:sp>
      <p:cxnSp>
        <p:nvCxnSpPr>
          <p:cNvPr id="8" name="Straight Arrow Connector 7"/>
          <p:cNvCxnSpPr/>
          <p:nvPr/>
        </p:nvCxnSpPr>
        <p:spPr>
          <a:xfrm>
            <a:off x="4427984" y="2960077"/>
            <a:ext cx="2016224" cy="15490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4644008" y="1628800"/>
            <a:ext cx="2520280" cy="5584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1619672" y="2420888"/>
            <a:ext cx="1008112" cy="39604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55350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0432" y="514350"/>
            <a:ext cx="2362200" cy="634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2200" y="514350"/>
            <a:ext cx="2362200" cy="634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pPr algn="r"/>
            <a:r>
              <a:rPr lang="en-AU" dirty="0" err="1"/>
              <a:t>TCDD001</a:t>
            </a:r>
            <a:endParaRPr lang="en-AU" dirty="0"/>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32" y="514350"/>
            <a:ext cx="2362200" cy="634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Straight Connector 3"/>
          <p:cNvCxnSpPr/>
          <p:nvPr/>
        </p:nvCxnSpPr>
        <p:spPr>
          <a:xfrm>
            <a:off x="611560" y="4252456"/>
            <a:ext cx="69847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11560" y="3861048"/>
            <a:ext cx="6984776"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6678488" y="3855571"/>
            <a:ext cx="2267744" cy="523220"/>
          </a:xfrm>
          <a:prstGeom prst="rect">
            <a:avLst/>
          </a:prstGeom>
          <a:noFill/>
        </p:spPr>
        <p:txBody>
          <a:bodyPr wrap="square" rtlCol="0">
            <a:spAutoFit/>
          </a:bodyPr>
          <a:lstStyle/>
          <a:p>
            <a:r>
              <a:rPr lang="en-AU" sz="1400" dirty="0"/>
              <a:t>Co-Fe-S mineralisation lies directly above </a:t>
            </a:r>
            <a:r>
              <a:rPr lang="en-AU" sz="1400" dirty="0" err="1"/>
              <a:t>monzodiorite</a:t>
            </a:r>
            <a:r>
              <a:rPr lang="en-AU" sz="1400" dirty="0"/>
              <a:t> </a:t>
            </a:r>
          </a:p>
        </p:txBody>
      </p:sp>
      <p:cxnSp>
        <p:nvCxnSpPr>
          <p:cNvPr id="7" name="Straight Arrow Connector 6"/>
          <p:cNvCxnSpPr/>
          <p:nvPr/>
        </p:nvCxnSpPr>
        <p:spPr>
          <a:xfrm>
            <a:off x="4860032" y="5661248"/>
            <a:ext cx="491500" cy="7200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876256" y="6021288"/>
            <a:ext cx="1872208" cy="338554"/>
          </a:xfrm>
          <a:prstGeom prst="rect">
            <a:avLst/>
          </a:prstGeom>
          <a:noFill/>
        </p:spPr>
        <p:txBody>
          <a:bodyPr wrap="square" rtlCol="0">
            <a:spAutoFit/>
          </a:bodyPr>
          <a:lstStyle/>
          <a:p>
            <a:r>
              <a:rPr lang="en-AU" sz="1600" dirty="0"/>
              <a:t>Increasing Sulphur</a:t>
            </a:r>
          </a:p>
        </p:txBody>
      </p:sp>
      <p:pic>
        <p:nvPicPr>
          <p:cNvPr id="1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79459" y="1628800"/>
            <a:ext cx="895350" cy="51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343332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02549" y="1457444"/>
            <a:ext cx="2047875" cy="537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4579" y="1457444"/>
            <a:ext cx="2047875" cy="537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1472" y="1457444"/>
            <a:ext cx="2047875" cy="537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42480" y="1457444"/>
            <a:ext cx="2047875" cy="537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30609" y="0"/>
            <a:ext cx="8229600" cy="764704"/>
          </a:xfrm>
        </p:spPr>
        <p:txBody>
          <a:bodyPr/>
          <a:lstStyle/>
          <a:p>
            <a:r>
              <a:rPr lang="en-AU" dirty="0"/>
              <a:t>Associated elements </a:t>
            </a:r>
          </a:p>
        </p:txBody>
      </p:sp>
      <p:pic>
        <p:nvPicPr>
          <p:cNvPr id="410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08" y="1457444"/>
            <a:ext cx="2047875" cy="537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757864" y="764704"/>
            <a:ext cx="6048672" cy="584775"/>
          </a:xfrm>
          <a:prstGeom prst="rect">
            <a:avLst/>
          </a:prstGeom>
          <a:noFill/>
        </p:spPr>
        <p:txBody>
          <a:bodyPr wrap="square" rtlCol="0">
            <a:spAutoFit/>
          </a:bodyPr>
          <a:lstStyle/>
          <a:p>
            <a:pPr algn="ctr"/>
            <a:r>
              <a:rPr lang="en-AU" sz="1600" b="1" dirty="0">
                <a:solidFill>
                  <a:srgbClr val="FF0000"/>
                </a:solidFill>
              </a:rPr>
              <a:t>Co –S-Fe associated with a large suite of </a:t>
            </a:r>
            <a:r>
              <a:rPr lang="en-AU" sz="1600" b="1" dirty="0" err="1">
                <a:solidFill>
                  <a:srgbClr val="FF0000"/>
                </a:solidFill>
              </a:rPr>
              <a:t>chalcophile</a:t>
            </a:r>
            <a:r>
              <a:rPr lang="en-AU" sz="1600" b="1" dirty="0">
                <a:solidFill>
                  <a:srgbClr val="FF0000"/>
                </a:solidFill>
              </a:rPr>
              <a:t> elements including Cu, Mo, Bi, Mo, </a:t>
            </a:r>
            <a:r>
              <a:rPr lang="en-AU" sz="1600" b="1" dirty="0" err="1">
                <a:solidFill>
                  <a:srgbClr val="FF0000"/>
                </a:solidFill>
              </a:rPr>
              <a:t>Te</a:t>
            </a:r>
            <a:r>
              <a:rPr lang="en-AU" sz="1600" b="1" dirty="0">
                <a:solidFill>
                  <a:srgbClr val="FF0000"/>
                </a:solidFill>
              </a:rPr>
              <a:t>, Ag, Au, Ce, Pb, Re, Se, Sb, Cd, La, Ni</a:t>
            </a:r>
          </a:p>
        </p:txBody>
      </p:sp>
      <p:pic>
        <p:nvPicPr>
          <p:cNvPr id="11"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9129" y="1932990"/>
            <a:ext cx="895350" cy="51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435632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AU" dirty="0"/>
              <a:t>Comments on </a:t>
            </a:r>
            <a:r>
              <a:rPr lang="en-AU" dirty="0" err="1"/>
              <a:t>TCDD002</a:t>
            </a:r>
            <a:endParaRPr lang="en-AU" dirty="0"/>
          </a:p>
        </p:txBody>
      </p:sp>
      <p:sp>
        <p:nvSpPr>
          <p:cNvPr id="4" name="Subtitle 3"/>
          <p:cNvSpPr>
            <a:spLocks noGrp="1"/>
          </p:cNvSpPr>
          <p:nvPr>
            <p:ph type="subTitle" idx="1"/>
          </p:nvPr>
        </p:nvSpPr>
        <p:spPr/>
        <p:txBody>
          <a:bodyPr/>
          <a:lstStyle/>
          <a:p>
            <a:endParaRPr lang="en-AU"/>
          </a:p>
        </p:txBody>
      </p:sp>
    </p:spTree>
    <p:extLst>
      <p:ext uri="{BB962C8B-B14F-4D97-AF65-F5344CB8AC3E}">
        <p14:creationId xmlns:p14="http://schemas.microsoft.com/office/powerpoint/2010/main" val="41874067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3399800"/>
            <a:ext cx="3563888" cy="346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73016"/>
            <a:ext cx="5256913" cy="3277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128" y="99641"/>
            <a:ext cx="3409206" cy="3312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lstStyle/>
          <a:p>
            <a:pPr algn="l"/>
            <a:r>
              <a:rPr lang="en-AU" dirty="0" err="1"/>
              <a:t>TCDD002</a:t>
            </a:r>
            <a:endParaRPr lang="en-AU" dirty="0"/>
          </a:p>
        </p:txBody>
      </p:sp>
      <p:sp>
        <p:nvSpPr>
          <p:cNvPr id="5" name="TextBox 4"/>
          <p:cNvSpPr txBox="1"/>
          <p:nvPr/>
        </p:nvSpPr>
        <p:spPr>
          <a:xfrm>
            <a:off x="827584" y="1497558"/>
            <a:ext cx="4570875" cy="646331"/>
          </a:xfrm>
          <a:prstGeom prst="rect">
            <a:avLst/>
          </a:prstGeom>
          <a:noFill/>
        </p:spPr>
        <p:txBody>
          <a:bodyPr wrap="square" rtlCol="0">
            <a:spAutoFit/>
          </a:bodyPr>
          <a:lstStyle/>
          <a:p>
            <a:pPr algn="ctr"/>
            <a:r>
              <a:rPr lang="en-AU" dirty="0"/>
              <a:t>Lose cluster of points representing the main lithological package of andesitic with </a:t>
            </a:r>
            <a:r>
              <a:rPr lang="en-AU" dirty="0" err="1"/>
              <a:t>mafics</a:t>
            </a:r>
            <a:r>
              <a:rPr lang="en-AU" dirty="0"/>
              <a:t> </a:t>
            </a:r>
          </a:p>
        </p:txBody>
      </p:sp>
      <p:sp>
        <p:nvSpPr>
          <p:cNvPr id="6" name="TextBox 5"/>
          <p:cNvSpPr txBox="1"/>
          <p:nvPr/>
        </p:nvSpPr>
        <p:spPr>
          <a:xfrm>
            <a:off x="2987824" y="3098577"/>
            <a:ext cx="3600400" cy="369332"/>
          </a:xfrm>
          <a:prstGeom prst="rect">
            <a:avLst/>
          </a:prstGeom>
          <a:noFill/>
        </p:spPr>
        <p:txBody>
          <a:bodyPr wrap="square" rtlCol="0">
            <a:spAutoFit/>
          </a:bodyPr>
          <a:lstStyle/>
          <a:p>
            <a:r>
              <a:rPr lang="en-AU" dirty="0" err="1"/>
              <a:t>TCDD002</a:t>
            </a:r>
            <a:r>
              <a:rPr lang="en-AU" dirty="0"/>
              <a:t> shows little alteration</a:t>
            </a:r>
          </a:p>
        </p:txBody>
      </p:sp>
      <p:cxnSp>
        <p:nvCxnSpPr>
          <p:cNvPr id="8" name="Straight Arrow Connector 7"/>
          <p:cNvCxnSpPr/>
          <p:nvPr/>
        </p:nvCxnSpPr>
        <p:spPr>
          <a:xfrm>
            <a:off x="4896036" y="3345971"/>
            <a:ext cx="2268252" cy="260330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4644008" y="1772816"/>
            <a:ext cx="3312368" cy="4144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2195736" y="2143889"/>
            <a:ext cx="288032" cy="358936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5128"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592" y="2614613"/>
            <a:ext cx="866775" cy="542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557099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678488" y="4293096"/>
            <a:ext cx="2267744" cy="738664"/>
          </a:xfrm>
          <a:prstGeom prst="rect">
            <a:avLst/>
          </a:prstGeom>
          <a:noFill/>
        </p:spPr>
        <p:txBody>
          <a:bodyPr wrap="square" rtlCol="0">
            <a:spAutoFit/>
          </a:bodyPr>
          <a:lstStyle/>
          <a:p>
            <a:r>
              <a:rPr lang="en-AU" sz="1400" dirty="0"/>
              <a:t>Broad zone of Co-Fe-S mineralisation within least altered rocks - ? Pyrite halo</a:t>
            </a:r>
          </a:p>
        </p:txBody>
      </p:sp>
      <p:sp>
        <p:nvSpPr>
          <p:cNvPr id="3" name="TextBox 2"/>
          <p:cNvSpPr txBox="1"/>
          <p:nvPr/>
        </p:nvSpPr>
        <p:spPr>
          <a:xfrm>
            <a:off x="6606480" y="3370194"/>
            <a:ext cx="2267744" cy="307777"/>
          </a:xfrm>
          <a:prstGeom prst="rect">
            <a:avLst/>
          </a:prstGeom>
          <a:noFill/>
        </p:spPr>
        <p:txBody>
          <a:bodyPr wrap="square" rtlCol="0">
            <a:spAutoFit/>
          </a:bodyPr>
          <a:lstStyle/>
          <a:p>
            <a:r>
              <a:rPr lang="en-AU" sz="1400" dirty="0"/>
              <a:t>anomalous Cu ? structural</a:t>
            </a:r>
          </a:p>
        </p:txBody>
      </p:sp>
      <p:pic>
        <p:nvPicPr>
          <p:cNvPr id="614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44280" y="489342"/>
            <a:ext cx="2362200" cy="634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3728" y="489342"/>
            <a:ext cx="2362200" cy="634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89342"/>
            <a:ext cx="2362200" cy="634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Straight Connector 3"/>
          <p:cNvCxnSpPr/>
          <p:nvPr/>
        </p:nvCxnSpPr>
        <p:spPr>
          <a:xfrm>
            <a:off x="611560" y="5301208"/>
            <a:ext cx="69847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67544" y="4077072"/>
            <a:ext cx="6984776"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pPr algn="r"/>
            <a:r>
              <a:rPr lang="en-AU" dirty="0" err="1"/>
              <a:t>TCDD002</a:t>
            </a:r>
            <a:endParaRPr lang="en-AU" dirty="0"/>
          </a:p>
        </p:txBody>
      </p:sp>
      <p:pic>
        <p:nvPicPr>
          <p:cNvPr id="19"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592" y="2614613"/>
            <a:ext cx="866775" cy="542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142700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0272" y="1485900"/>
            <a:ext cx="2047875" cy="537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9272" y="1485900"/>
            <a:ext cx="2047875" cy="537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0920" y="1485900"/>
            <a:ext cx="2047875" cy="537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6904" y="1485900"/>
            <a:ext cx="2047875" cy="537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30609" y="0"/>
            <a:ext cx="8229600" cy="764704"/>
          </a:xfrm>
        </p:spPr>
        <p:txBody>
          <a:bodyPr/>
          <a:lstStyle/>
          <a:p>
            <a:r>
              <a:rPr lang="en-AU" dirty="0" err="1"/>
              <a:t>TCDD002</a:t>
            </a:r>
            <a:r>
              <a:rPr lang="en-AU" dirty="0"/>
              <a:t> - Associated elements </a:t>
            </a:r>
          </a:p>
        </p:txBody>
      </p:sp>
      <p:sp>
        <p:nvSpPr>
          <p:cNvPr id="3" name="TextBox 2"/>
          <p:cNvSpPr txBox="1"/>
          <p:nvPr/>
        </p:nvSpPr>
        <p:spPr>
          <a:xfrm>
            <a:off x="1757864" y="764704"/>
            <a:ext cx="6048672" cy="584775"/>
          </a:xfrm>
          <a:prstGeom prst="rect">
            <a:avLst/>
          </a:prstGeom>
          <a:noFill/>
        </p:spPr>
        <p:txBody>
          <a:bodyPr wrap="square" rtlCol="0">
            <a:spAutoFit/>
          </a:bodyPr>
          <a:lstStyle/>
          <a:p>
            <a:pPr algn="ctr"/>
            <a:r>
              <a:rPr lang="en-AU" sz="1600" b="1" dirty="0">
                <a:solidFill>
                  <a:srgbClr val="FF0000"/>
                </a:solidFill>
              </a:rPr>
              <a:t>Co –S-Fe associated with a large suite of </a:t>
            </a:r>
            <a:r>
              <a:rPr lang="en-AU" sz="1600" b="1" dirty="0" err="1">
                <a:solidFill>
                  <a:srgbClr val="FF0000"/>
                </a:solidFill>
              </a:rPr>
              <a:t>chalcophile</a:t>
            </a:r>
            <a:r>
              <a:rPr lang="en-AU" sz="1600" b="1" dirty="0">
                <a:solidFill>
                  <a:srgbClr val="FF0000"/>
                </a:solidFill>
              </a:rPr>
              <a:t> elements including Cu, Mo, Bi, Mo, </a:t>
            </a:r>
            <a:r>
              <a:rPr lang="en-AU" sz="1600" b="1" dirty="0" err="1">
                <a:solidFill>
                  <a:srgbClr val="FF0000"/>
                </a:solidFill>
              </a:rPr>
              <a:t>Te</a:t>
            </a:r>
            <a:r>
              <a:rPr lang="en-AU" sz="1600" b="1" dirty="0">
                <a:solidFill>
                  <a:srgbClr val="FF0000"/>
                </a:solidFill>
              </a:rPr>
              <a:t>, Ag, Ce, Pb, Re, Se, Sb, Cd, La, Ni, Zn</a:t>
            </a:r>
          </a:p>
        </p:txBody>
      </p:sp>
      <p:pic>
        <p:nvPicPr>
          <p:cNvPr id="717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485900"/>
            <a:ext cx="2047875" cy="537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5" name="Straight Connector 14"/>
          <p:cNvCxnSpPr/>
          <p:nvPr/>
        </p:nvCxnSpPr>
        <p:spPr>
          <a:xfrm>
            <a:off x="467544" y="5517232"/>
            <a:ext cx="845658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67544" y="4293096"/>
            <a:ext cx="8456587" cy="0"/>
          </a:xfrm>
          <a:prstGeom prst="line">
            <a:avLst/>
          </a:prstGeom>
        </p:spPr>
        <p:style>
          <a:lnRef idx="1">
            <a:schemeClr val="accent1"/>
          </a:lnRef>
          <a:fillRef idx="0">
            <a:schemeClr val="accent1"/>
          </a:fillRef>
          <a:effectRef idx="0">
            <a:schemeClr val="accent1"/>
          </a:effectRef>
          <a:fontRef idx="minor">
            <a:schemeClr val="tx1"/>
          </a:fontRef>
        </p:style>
      </p:cxnSp>
      <p:pic>
        <p:nvPicPr>
          <p:cNvPr id="21"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4905" y="2276872"/>
            <a:ext cx="866775" cy="38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051280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1304924"/>
            <a:ext cx="2000250" cy="555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lstStyle/>
          <a:p>
            <a:r>
              <a:rPr lang="en-AU" dirty="0" err="1"/>
              <a:t>TCDD002</a:t>
            </a:r>
            <a:r>
              <a:rPr lang="en-AU" dirty="0"/>
              <a:t> - Base-metal Signature</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3838" y="1304925"/>
            <a:ext cx="2000250" cy="555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1680" y="1281691"/>
            <a:ext cx="2000250" cy="555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281692"/>
            <a:ext cx="2000250" cy="555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Straight Connector 8"/>
          <p:cNvCxnSpPr/>
          <p:nvPr/>
        </p:nvCxnSpPr>
        <p:spPr>
          <a:xfrm>
            <a:off x="467544" y="5476592"/>
            <a:ext cx="845658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67544" y="4217392"/>
            <a:ext cx="8456587"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683568" y="4081462"/>
            <a:ext cx="7704856" cy="283642"/>
          </a:xfrm>
          <a:prstGeom prst="rect">
            <a:avLst/>
          </a:prstGeom>
          <a:no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Box 5"/>
          <p:cNvSpPr txBox="1"/>
          <p:nvPr/>
        </p:nvSpPr>
        <p:spPr>
          <a:xfrm>
            <a:off x="7092280" y="3127746"/>
            <a:ext cx="2051720" cy="954107"/>
          </a:xfrm>
          <a:prstGeom prst="rect">
            <a:avLst/>
          </a:prstGeom>
          <a:noFill/>
        </p:spPr>
        <p:txBody>
          <a:bodyPr wrap="square" rtlCol="0">
            <a:spAutoFit/>
          </a:bodyPr>
          <a:lstStyle/>
          <a:p>
            <a:r>
              <a:rPr lang="en-AU" sz="1400" dirty="0"/>
              <a:t>NOTE upper contact of mineralised zone marked by a “VMS” signature including Pb, Zn, Ag &amp; Cd </a:t>
            </a:r>
          </a:p>
        </p:txBody>
      </p:sp>
      <p:pic>
        <p:nvPicPr>
          <p:cNvPr id="14"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4905" y="2276872"/>
            <a:ext cx="866775" cy="38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902362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AU" dirty="0"/>
              <a:t>Comments on </a:t>
            </a:r>
            <a:r>
              <a:rPr lang="en-AU" dirty="0" err="1"/>
              <a:t>TCDD003</a:t>
            </a:r>
            <a:endParaRPr lang="en-AU" dirty="0"/>
          </a:p>
        </p:txBody>
      </p:sp>
      <p:sp>
        <p:nvSpPr>
          <p:cNvPr id="4" name="Subtitle 3"/>
          <p:cNvSpPr>
            <a:spLocks noGrp="1"/>
          </p:cNvSpPr>
          <p:nvPr>
            <p:ph type="subTitle" idx="1"/>
          </p:nvPr>
        </p:nvSpPr>
        <p:spPr/>
        <p:txBody>
          <a:bodyPr/>
          <a:lstStyle/>
          <a:p>
            <a:endParaRPr lang="en-AU"/>
          </a:p>
        </p:txBody>
      </p:sp>
    </p:spTree>
    <p:extLst>
      <p:ext uri="{BB962C8B-B14F-4D97-AF65-F5344CB8AC3E}">
        <p14:creationId xmlns:p14="http://schemas.microsoft.com/office/powerpoint/2010/main" val="631870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80" y="3573016"/>
            <a:ext cx="5289335" cy="3298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1" y="3397842"/>
            <a:ext cx="3553727" cy="3453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7430" y="-26784"/>
            <a:ext cx="3406569" cy="3310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lstStyle/>
          <a:p>
            <a:pPr algn="l"/>
            <a:r>
              <a:rPr lang="en-AU" dirty="0" err="1"/>
              <a:t>TCDD003</a:t>
            </a:r>
            <a:endParaRPr lang="en-AU" dirty="0"/>
          </a:p>
        </p:txBody>
      </p:sp>
      <p:sp>
        <p:nvSpPr>
          <p:cNvPr id="5" name="TextBox 4"/>
          <p:cNvSpPr txBox="1"/>
          <p:nvPr/>
        </p:nvSpPr>
        <p:spPr>
          <a:xfrm>
            <a:off x="827584" y="1497558"/>
            <a:ext cx="4570875" cy="923330"/>
          </a:xfrm>
          <a:prstGeom prst="rect">
            <a:avLst/>
          </a:prstGeom>
          <a:noFill/>
        </p:spPr>
        <p:txBody>
          <a:bodyPr wrap="square" rtlCol="0">
            <a:spAutoFit/>
          </a:bodyPr>
          <a:lstStyle/>
          <a:p>
            <a:pPr algn="ctr"/>
            <a:r>
              <a:rPr lang="en-AU" dirty="0"/>
              <a:t>Lose cluster of points representing the main lithological package of andesitic along with a </a:t>
            </a:r>
            <a:r>
              <a:rPr lang="en-AU" dirty="0" err="1"/>
              <a:t>monzodiorite</a:t>
            </a:r>
            <a:r>
              <a:rPr lang="en-AU" dirty="0"/>
              <a:t> </a:t>
            </a:r>
          </a:p>
        </p:txBody>
      </p:sp>
      <p:cxnSp>
        <p:nvCxnSpPr>
          <p:cNvPr id="8" name="Straight Arrow Connector 7"/>
          <p:cNvCxnSpPr/>
          <p:nvPr/>
        </p:nvCxnSpPr>
        <p:spPr>
          <a:xfrm>
            <a:off x="4896036" y="3345971"/>
            <a:ext cx="1620180" cy="15231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4644008" y="1772816"/>
            <a:ext cx="3312368" cy="720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1331640" y="2204864"/>
            <a:ext cx="1390508" cy="41764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547664" y="2763104"/>
            <a:ext cx="4091939" cy="738664"/>
          </a:xfrm>
          <a:prstGeom prst="rect">
            <a:avLst/>
          </a:prstGeom>
          <a:noFill/>
          <a:ln>
            <a:solidFill>
              <a:schemeClr val="tx1"/>
            </a:solidFill>
          </a:ln>
        </p:spPr>
        <p:txBody>
          <a:bodyPr wrap="square" rtlCol="0">
            <a:spAutoFit/>
          </a:bodyPr>
          <a:lstStyle/>
          <a:p>
            <a:pPr algn="ctr"/>
            <a:r>
              <a:rPr lang="en-AU" sz="1400" dirty="0"/>
              <a:t>The </a:t>
            </a:r>
            <a:r>
              <a:rPr lang="en-AU" sz="1400" dirty="0" err="1"/>
              <a:t>monzodiorite</a:t>
            </a:r>
            <a:r>
              <a:rPr lang="en-AU" sz="1400" dirty="0"/>
              <a:t> is the most altered lithology in hole </a:t>
            </a:r>
            <a:r>
              <a:rPr lang="en-AU" sz="1400" dirty="0" err="1"/>
              <a:t>TCDD003</a:t>
            </a:r>
            <a:r>
              <a:rPr lang="en-AU" sz="1400" dirty="0"/>
              <a:t> The elevated Cu is logged as </a:t>
            </a:r>
            <a:r>
              <a:rPr lang="en-AU" sz="1400" dirty="0" err="1"/>
              <a:t>micromonzodiorite</a:t>
            </a:r>
            <a:r>
              <a:rPr lang="en-AU" sz="1400" dirty="0"/>
              <a:t> porphyry. </a:t>
            </a:r>
            <a:r>
              <a:rPr lang="en-AU" sz="1400" dirty="0" err="1"/>
              <a:t>dss</a:t>
            </a:r>
            <a:r>
              <a:rPr lang="en-AU" sz="1400" dirty="0"/>
              <a:t> </a:t>
            </a:r>
            <a:r>
              <a:rPr lang="en-AU" sz="1400" dirty="0" err="1"/>
              <a:t>cpy</a:t>
            </a:r>
            <a:r>
              <a:rPr lang="en-AU" sz="1400" dirty="0"/>
              <a:t> 0.25%.”</a:t>
            </a:r>
          </a:p>
        </p:txBody>
      </p:sp>
      <p:pic>
        <p:nvPicPr>
          <p:cNvPr id="922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598" y="4107565"/>
            <a:ext cx="866775" cy="38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55793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Summary of Holes</a:t>
            </a:r>
          </a:p>
        </p:txBody>
      </p:sp>
      <p:sp>
        <p:nvSpPr>
          <p:cNvPr id="3" name="Content Placeholder 2"/>
          <p:cNvSpPr>
            <a:spLocks noGrp="1"/>
          </p:cNvSpPr>
          <p:nvPr>
            <p:ph idx="1"/>
          </p:nvPr>
        </p:nvSpPr>
        <p:spPr>
          <a:xfrm>
            <a:off x="457200" y="1600200"/>
            <a:ext cx="8507288" cy="4525963"/>
          </a:xfrm>
        </p:spPr>
        <p:txBody>
          <a:bodyPr>
            <a:normAutofit/>
          </a:bodyPr>
          <a:lstStyle/>
          <a:p>
            <a:r>
              <a:rPr lang="en-AU" dirty="0" err="1"/>
              <a:t>TCDD002</a:t>
            </a:r>
            <a:r>
              <a:rPr lang="en-AU" dirty="0"/>
              <a:t>: most distal </a:t>
            </a:r>
          </a:p>
          <a:p>
            <a:pPr lvl="1"/>
            <a:r>
              <a:rPr lang="en-AU" dirty="0"/>
              <a:t>least altered, VMS signature, “dirty” pyrite (</a:t>
            </a:r>
            <a:r>
              <a:rPr lang="en-AU" dirty="0" err="1"/>
              <a:t>ie</a:t>
            </a:r>
            <a:r>
              <a:rPr lang="en-AU" dirty="0"/>
              <a:t> full of </a:t>
            </a:r>
            <a:r>
              <a:rPr lang="en-AU" dirty="0" err="1"/>
              <a:t>chalcophile</a:t>
            </a:r>
            <a:r>
              <a:rPr lang="en-AU" dirty="0"/>
              <a:t> elements) and chlorite dominant</a:t>
            </a:r>
          </a:p>
          <a:p>
            <a:r>
              <a:rPr lang="en-AU" dirty="0" err="1"/>
              <a:t>TCDD001</a:t>
            </a:r>
            <a:r>
              <a:rPr lang="en-AU" dirty="0"/>
              <a:t>: outboard of the main mineralisation </a:t>
            </a:r>
          </a:p>
          <a:p>
            <a:pPr lvl="1"/>
            <a:r>
              <a:rPr lang="en-AU" dirty="0"/>
              <a:t>Altered with “dirty” pyrite, carbonate dominant yet with kick in sulphur at base</a:t>
            </a:r>
          </a:p>
          <a:p>
            <a:r>
              <a:rPr lang="en-AU" dirty="0" err="1"/>
              <a:t>TCD003</a:t>
            </a:r>
            <a:r>
              <a:rPr lang="en-AU" dirty="0"/>
              <a:t>: mineralised </a:t>
            </a:r>
          </a:p>
          <a:p>
            <a:pPr lvl="1"/>
            <a:r>
              <a:rPr lang="en-AU" dirty="0"/>
              <a:t>Most altered, mica dominant and clean pyrite </a:t>
            </a:r>
          </a:p>
        </p:txBody>
      </p:sp>
    </p:spTree>
    <p:extLst>
      <p:ext uri="{BB962C8B-B14F-4D97-AF65-F5344CB8AC3E}">
        <p14:creationId xmlns:p14="http://schemas.microsoft.com/office/powerpoint/2010/main" val="5513119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754558" y="4972117"/>
            <a:ext cx="2267744" cy="523220"/>
          </a:xfrm>
          <a:prstGeom prst="rect">
            <a:avLst/>
          </a:prstGeom>
          <a:noFill/>
        </p:spPr>
        <p:txBody>
          <a:bodyPr wrap="square" rtlCol="0">
            <a:spAutoFit/>
          </a:bodyPr>
          <a:lstStyle/>
          <a:p>
            <a:r>
              <a:rPr lang="en-AU" sz="1400" dirty="0"/>
              <a:t>Significant broad zone of Co-Fe-S mineralisation</a:t>
            </a:r>
          </a:p>
        </p:txBody>
      </p:sp>
      <p:sp>
        <p:nvSpPr>
          <p:cNvPr id="3" name="TextBox 2"/>
          <p:cNvSpPr txBox="1"/>
          <p:nvPr/>
        </p:nvSpPr>
        <p:spPr>
          <a:xfrm>
            <a:off x="6632862" y="1988840"/>
            <a:ext cx="2511137" cy="523220"/>
          </a:xfrm>
          <a:prstGeom prst="rect">
            <a:avLst/>
          </a:prstGeom>
          <a:noFill/>
        </p:spPr>
        <p:txBody>
          <a:bodyPr wrap="square" rtlCol="0">
            <a:spAutoFit/>
          </a:bodyPr>
          <a:lstStyle/>
          <a:p>
            <a:r>
              <a:rPr lang="en-AU" sz="1400" dirty="0"/>
              <a:t>anomalous Cu associated with logged </a:t>
            </a:r>
            <a:r>
              <a:rPr lang="en-AU" sz="1400" dirty="0" err="1"/>
              <a:t>micromonzodiorite</a:t>
            </a:r>
            <a:r>
              <a:rPr lang="en-AU" sz="1400" dirty="0"/>
              <a:t> </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6288" y="514350"/>
            <a:ext cx="2362200" cy="634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514350"/>
            <a:ext cx="2362200" cy="634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14350"/>
            <a:ext cx="2362200" cy="634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216965" y="5202950"/>
            <a:ext cx="1080120" cy="276999"/>
          </a:xfrm>
          <a:prstGeom prst="rect">
            <a:avLst/>
          </a:prstGeom>
          <a:noFill/>
        </p:spPr>
        <p:txBody>
          <a:bodyPr wrap="square" rtlCol="0">
            <a:spAutoFit/>
          </a:bodyPr>
          <a:lstStyle/>
          <a:p>
            <a:r>
              <a:rPr lang="en-AU" sz="1200" b="1" dirty="0">
                <a:solidFill>
                  <a:srgbClr val="FF0000"/>
                </a:solidFill>
              </a:rPr>
              <a:t>Co 5710 ppm</a:t>
            </a:r>
          </a:p>
        </p:txBody>
      </p:sp>
      <p:cxnSp>
        <p:nvCxnSpPr>
          <p:cNvPr id="8" name="Straight Arrow Connector 7"/>
          <p:cNvCxnSpPr/>
          <p:nvPr/>
        </p:nvCxnSpPr>
        <p:spPr>
          <a:xfrm>
            <a:off x="1403648" y="5445224"/>
            <a:ext cx="864096"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467544" y="6021288"/>
            <a:ext cx="69847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27494" y="4581128"/>
            <a:ext cx="69847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076056" y="1340768"/>
            <a:ext cx="936104" cy="496855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364088" y="2924944"/>
            <a:ext cx="1257170" cy="307777"/>
          </a:xfrm>
          <a:prstGeom prst="rect">
            <a:avLst/>
          </a:prstGeom>
          <a:noFill/>
        </p:spPr>
        <p:txBody>
          <a:bodyPr wrap="square" rtlCol="0">
            <a:spAutoFit/>
          </a:bodyPr>
          <a:lstStyle/>
          <a:p>
            <a:r>
              <a:rPr lang="en-AU" sz="1400" dirty="0"/>
              <a:t>Increasing in S</a:t>
            </a:r>
          </a:p>
        </p:txBody>
      </p:sp>
      <p:cxnSp>
        <p:nvCxnSpPr>
          <p:cNvPr id="15" name="Straight Arrow Connector 14"/>
          <p:cNvCxnSpPr/>
          <p:nvPr/>
        </p:nvCxnSpPr>
        <p:spPr>
          <a:xfrm>
            <a:off x="7850395" y="2786044"/>
            <a:ext cx="0" cy="1656184"/>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678488" y="3232721"/>
            <a:ext cx="2343814" cy="523220"/>
          </a:xfrm>
          <a:prstGeom prst="rect">
            <a:avLst/>
          </a:prstGeom>
          <a:solidFill>
            <a:schemeClr val="bg1"/>
          </a:solidFill>
        </p:spPr>
        <p:txBody>
          <a:bodyPr wrap="square" rtlCol="0">
            <a:spAutoFit/>
          </a:bodyPr>
          <a:lstStyle/>
          <a:p>
            <a:pPr algn="ctr"/>
            <a:r>
              <a:rPr lang="en-AU" sz="1400" dirty="0"/>
              <a:t>NOTE elevated Co separated from elevated Cu</a:t>
            </a:r>
          </a:p>
        </p:txBody>
      </p:sp>
      <p:sp>
        <p:nvSpPr>
          <p:cNvPr id="2" name="Title 1"/>
          <p:cNvSpPr>
            <a:spLocks noGrp="1"/>
          </p:cNvSpPr>
          <p:nvPr>
            <p:ph type="title"/>
          </p:nvPr>
        </p:nvSpPr>
        <p:spPr/>
        <p:txBody>
          <a:bodyPr/>
          <a:lstStyle/>
          <a:p>
            <a:pPr algn="r"/>
            <a:r>
              <a:rPr lang="en-AU" dirty="0" err="1"/>
              <a:t>TCDD003</a:t>
            </a:r>
            <a:endParaRPr lang="en-AU" dirty="0"/>
          </a:p>
        </p:txBody>
      </p:sp>
      <p:pic>
        <p:nvPicPr>
          <p:cNvPr id="22"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34206" y="1414074"/>
            <a:ext cx="866775" cy="38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36452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2437" y="1453654"/>
            <a:ext cx="2047875" cy="537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888" y="1453654"/>
            <a:ext cx="2047875" cy="537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0538" y="1453654"/>
            <a:ext cx="2047875" cy="537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453654"/>
            <a:ext cx="2047875" cy="537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30609" y="0"/>
            <a:ext cx="8229600" cy="764704"/>
          </a:xfrm>
        </p:spPr>
        <p:txBody>
          <a:bodyPr/>
          <a:lstStyle/>
          <a:p>
            <a:r>
              <a:rPr lang="en-AU" dirty="0" err="1"/>
              <a:t>TCDD003</a:t>
            </a:r>
            <a:r>
              <a:rPr lang="en-AU" dirty="0"/>
              <a:t> - Associated elements </a:t>
            </a:r>
          </a:p>
        </p:txBody>
      </p:sp>
      <p:sp>
        <p:nvSpPr>
          <p:cNvPr id="3" name="TextBox 2"/>
          <p:cNvSpPr txBox="1"/>
          <p:nvPr/>
        </p:nvSpPr>
        <p:spPr>
          <a:xfrm>
            <a:off x="1757864" y="764704"/>
            <a:ext cx="6048672" cy="338554"/>
          </a:xfrm>
          <a:prstGeom prst="rect">
            <a:avLst/>
          </a:prstGeom>
          <a:noFill/>
        </p:spPr>
        <p:txBody>
          <a:bodyPr wrap="square" rtlCol="0">
            <a:spAutoFit/>
          </a:bodyPr>
          <a:lstStyle/>
          <a:p>
            <a:pPr algn="ctr"/>
            <a:r>
              <a:rPr lang="en-AU" sz="1600" b="1" dirty="0">
                <a:solidFill>
                  <a:srgbClr val="FF0000"/>
                </a:solidFill>
              </a:rPr>
              <a:t>Co –S-Fe not associated with plethora of </a:t>
            </a:r>
            <a:r>
              <a:rPr lang="en-AU" sz="1600" b="1" dirty="0" err="1">
                <a:solidFill>
                  <a:srgbClr val="FF0000"/>
                </a:solidFill>
              </a:rPr>
              <a:t>chalcophyle</a:t>
            </a:r>
            <a:r>
              <a:rPr lang="en-AU" sz="1600" b="1" dirty="0">
                <a:solidFill>
                  <a:srgbClr val="FF0000"/>
                </a:solidFill>
              </a:rPr>
              <a:t> elements</a:t>
            </a:r>
          </a:p>
        </p:txBody>
      </p:sp>
      <p:sp>
        <p:nvSpPr>
          <p:cNvPr id="17" name="TextBox 16"/>
          <p:cNvSpPr txBox="1"/>
          <p:nvPr/>
        </p:nvSpPr>
        <p:spPr>
          <a:xfrm>
            <a:off x="1216965" y="5202950"/>
            <a:ext cx="1080120" cy="276999"/>
          </a:xfrm>
          <a:prstGeom prst="rect">
            <a:avLst/>
          </a:prstGeom>
          <a:noFill/>
        </p:spPr>
        <p:txBody>
          <a:bodyPr wrap="square" rtlCol="0">
            <a:spAutoFit/>
          </a:bodyPr>
          <a:lstStyle/>
          <a:p>
            <a:r>
              <a:rPr lang="en-AU" sz="1200" b="1" dirty="0">
                <a:solidFill>
                  <a:srgbClr val="FF0000"/>
                </a:solidFill>
              </a:rPr>
              <a:t>Co 5710 ppm</a:t>
            </a:r>
          </a:p>
        </p:txBody>
      </p:sp>
      <p:cxnSp>
        <p:nvCxnSpPr>
          <p:cNvPr id="18" name="Straight Arrow Connector 17"/>
          <p:cNvCxnSpPr/>
          <p:nvPr/>
        </p:nvCxnSpPr>
        <p:spPr>
          <a:xfrm>
            <a:off x="1403648" y="5445224"/>
            <a:ext cx="864096"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67544" y="6021288"/>
            <a:ext cx="69847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395536" y="4869160"/>
            <a:ext cx="6984776"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7452320" y="2708920"/>
            <a:ext cx="1691680" cy="338554"/>
          </a:xfrm>
          <a:prstGeom prst="rect">
            <a:avLst/>
          </a:prstGeom>
          <a:noFill/>
        </p:spPr>
        <p:txBody>
          <a:bodyPr wrap="square" rtlCol="0">
            <a:spAutoFit/>
          </a:bodyPr>
          <a:lstStyle/>
          <a:p>
            <a:r>
              <a:rPr lang="en-AU" sz="1600" dirty="0"/>
              <a:t>Cu-Ag association </a:t>
            </a:r>
          </a:p>
        </p:txBody>
      </p:sp>
      <p:sp>
        <p:nvSpPr>
          <p:cNvPr id="21" name="TextBox 20"/>
          <p:cNvSpPr txBox="1"/>
          <p:nvPr/>
        </p:nvSpPr>
        <p:spPr>
          <a:xfrm>
            <a:off x="6754558" y="5341449"/>
            <a:ext cx="2267744" cy="523220"/>
          </a:xfrm>
          <a:prstGeom prst="rect">
            <a:avLst/>
          </a:prstGeom>
          <a:noFill/>
        </p:spPr>
        <p:txBody>
          <a:bodyPr wrap="square" rtlCol="0">
            <a:spAutoFit/>
          </a:bodyPr>
          <a:lstStyle/>
          <a:p>
            <a:r>
              <a:rPr lang="en-AU" sz="1400" dirty="0"/>
              <a:t>Significant broad zone of Co-Fe-S mineralisation</a:t>
            </a:r>
          </a:p>
        </p:txBody>
      </p:sp>
      <p:cxnSp>
        <p:nvCxnSpPr>
          <p:cNvPr id="22" name="Straight Arrow Connector 21"/>
          <p:cNvCxnSpPr/>
          <p:nvPr/>
        </p:nvCxnSpPr>
        <p:spPr>
          <a:xfrm>
            <a:off x="7850395" y="2786044"/>
            <a:ext cx="0" cy="1656184"/>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678488" y="3232721"/>
            <a:ext cx="2343814" cy="523220"/>
          </a:xfrm>
          <a:prstGeom prst="rect">
            <a:avLst/>
          </a:prstGeom>
          <a:solidFill>
            <a:schemeClr val="bg1"/>
          </a:solidFill>
        </p:spPr>
        <p:txBody>
          <a:bodyPr wrap="square" rtlCol="0">
            <a:spAutoFit/>
          </a:bodyPr>
          <a:lstStyle/>
          <a:p>
            <a:pPr algn="ctr"/>
            <a:r>
              <a:rPr lang="en-AU" sz="1400" dirty="0"/>
              <a:t>NOTE elevated Co separated from elevated Cu</a:t>
            </a:r>
          </a:p>
        </p:txBody>
      </p:sp>
      <p:pic>
        <p:nvPicPr>
          <p:cNvPr id="24"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1089" y="2060848"/>
            <a:ext cx="866775" cy="38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32208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AU" dirty="0" err="1"/>
              <a:t>SWIR</a:t>
            </a:r>
            <a:r>
              <a:rPr lang="en-AU" dirty="0"/>
              <a:t> (</a:t>
            </a:r>
            <a:r>
              <a:rPr lang="en-AU" dirty="0" err="1"/>
              <a:t>ASD</a:t>
            </a:r>
            <a:r>
              <a:rPr lang="en-AU" dirty="0"/>
              <a:t>)</a:t>
            </a:r>
          </a:p>
        </p:txBody>
      </p:sp>
      <p:sp>
        <p:nvSpPr>
          <p:cNvPr id="4" name="Subtitle 3"/>
          <p:cNvSpPr>
            <a:spLocks noGrp="1"/>
          </p:cNvSpPr>
          <p:nvPr>
            <p:ph type="subTitle" idx="1"/>
          </p:nvPr>
        </p:nvSpPr>
        <p:spPr/>
        <p:txBody>
          <a:bodyPr>
            <a:normAutofit fontScale="70000" lnSpcReduction="20000"/>
          </a:bodyPr>
          <a:lstStyle/>
          <a:p>
            <a:r>
              <a:rPr lang="en-AU" dirty="0"/>
              <a:t>NOTE.  The </a:t>
            </a:r>
            <a:r>
              <a:rPr lang="en-AU" dirty="0" err="1"/>
              <a:t>SWIR</a:t>
            </a:r>
            <a:r>
              <a:rPr lang="en-AU" dirty="0"/>
              <a:t> data presented here in is very basic.</a:t>
            </a:r>
          </a:p>
          <a:p>
            <a:r>
              <a:rPr lang="en-AU" dirty="0"/>
              <a:t> No in-depth interpretation has been undertaken on the </a:t>
            </a:r>
            <a:r>
              <a:rPr lang="en-AU" dirty="0" err="1"/>
              <a:t>SWIR</a:t>
            </a:r>
            <a:r>
              <a:rPr lang="en-AU" dirty="0"/>
              <a:t> data to date such as extraction of key features to indicate temperature vector, degree of crystallinity, etc. </a:t>
            </a:r>
          </a:p>
        </p:txBody>
      </p:sp>
    </p:spTree>
    <p:extLst>
      <p:ext uri="{BB962C8B-B14F-4D97-AF65-F5344CB8AC3E}">
        <p14:creationId xmlns:p14="http://schemas.microsoft.com/office/powerpoint/2010/main" val="38905166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4809" y="522287"/>
            <a:ext cx="3176791" cy="63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7209" y="470176"/>
            <a:ext cx="3176791" cy="63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a:xfrm>
            <a:off x="3275856" y="-33949"/>
            <a:ext cx="4834880" cy="654637"/>
          </a:xfrm>
        </p:spPr>
        <p:txBody>
          <a:bodyPr>
            <a:normAutofit fontScale="90000"/>
          </a:bodyPr>
          <a:lstStyle/>
          <a:p>
            <a:r>
              <a:rPr lang="en-AU" dirty="0" err="1"/>
              <a:t>TCDD001</a:t>
            </a:r>
            <a:r>
              <a:rPr lang="en-AU" dirty="0"/>
              <a:t> - </a:t>
            </a:r>
            <a:r>
              <a:rPr lang="en-AU" dirty="0" err="1"/>
              <a:t>SWIR</a:t>
            </a:r>
            <a:endParaRPr lang="en-AU" dirty="0"/>
          </a:p>
        </p:txBody>
      </p:sp>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32" y="514350"/>
            <a:ext cx="2362200" cy="634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611560" y="4252456"/>
            <a:ext cx="69847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611560" y="3861048"/>
            <a:ext cx="6984776"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79459" y="1628800"/>
            <a:ext cx="895350" cy="51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Straight Connector 9"/>
          <p:cNvCxnSpPr/>
          <p:nvPr/>
        </p:nvCxnSpPr>
        <p:spPr>
          <a:xfrm>
            <a:off x="683568" y="3212976"/>
            <a:ext cx="82809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54869" y="4869160"/>
            <a:ext cx="82809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47521" y="5661248"/>
            <a:ext cx="82809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995936" y="1772979"/>
            <a:ext cx="2304256" cy="369332"/>
          </a:xfrm>
          <a:prstGeom prst="rect">
            <a:avLst/>
          </a:prstGeom>
          <a:noFill/>
        </p:spPr>
        <p:txBody>
          <a:bodyPr wrap="square" rtlCol="0">
            <a:spAutoFit/>
          </a:bodyPr>
          <a:lstStyle/>
          <a:p>
            <a:pPr algn="ctr"/>
            <a:r>
              <a:rPr lang="en-AU" dirty="0"/>
              <a:t>Carbonate dominant </a:t>
            </a:r>
          </a:p>
        </p:txBody>
      </p:sp>
      <p:sp>
        <p:nvSpPr>
          <p:cNvPr id="16" name="TextBox 15"/>
          <p:cNvSpPr txBox="1"/>
          <p:nvPr/>
        </p:nvSpPr>
        <p:spPr>
          <a:xfrm>
            <a:off x="4365694" y="3834450"/>
            <a:ext cx="1958872" cy="369332"/>
          </a:xfrm>
          <a:prstGeom prst="rect">
            <a:avLst/>
          </a:prstGeom>
          <a:noFill/>
        </p:spPr>
        <p:txBody>
          <a:bodyPr wrap="square" rtlCol="0">
            <a:spAutoFit/>
          </a:bodyPr>
          <a:lstStyle/>
          <a:p>
            <a:pPr algn="ctr"/>
            <a:r>
              <a:rPr lang="en-AU" dirty="0"/>
              <a:t>chlorite dominant </a:t>
            </a:r>
          </a:p>
        </p:txBody>
      </p:sp>
      <p:sp>
        <p:nvSpPr>
          <p:cNvPr id="18" name="TextBox 17"/>
          <p:cNvSpPr txBox="1"/>
          <p:nvPr/>
        </p:nvSpPr>
        <p:spPr>
          <a:xfrm>
            <a:off x="4365694" y="5877272"/>
            <a:ext cx="1958872" cy="369332"/>
          </a:xfrm>
          <a:prstGeom prst="rect">
            <a:avLst/>
          </a:prstGeom>
          <a:noFill/>
        </p:spPr>
        <p:txBody>
          <a:bodyPr wrap="square" rtlCol="0">
            <a:spAutoFit/>
          </a:bodyPr>
          <a:lstStyle/>
          <a:p>
            <a:pPr algn="ctr"/>
            <a:r>
              <a:rPr lang="en-AU" dirty="0"/>
              <a:t>mica dominant </a:t>
            </a:r>
          </a:p>
        </p:txBody>
      </p:sp>
      <p:sp>
        <p:nvSpPr>
          <p:cNvPr id="19" name="TextBox 18"/>
          <p:cNvSpPr txBox="1"/>
          <p:nvPr/>
        </p:nvSpPr>
        <p:spPr>
          <a:xfrm>
            <a:off x="4098045" y="5085184"/>
            <a:ext cx="2304256" cy="369332"/>
          </a:xfrm>
          <a:prstGeom prst="rect">
            <a:avLst/>
          </a:prstGeom>
          <a:noFill/>
        </p:spPr>
        <p:txBody>
          <a:bodyPr wrap="square" rtlCol="0">
            <a:spAutoFit/>
          </a:bodyPr>
          <a:lstStyle/>
          <a:p>
            <a:pPr algn="ctr"/>
            <a:r>
              <a:rPr lang="en-AU" dirty="0"/>
              <a:t>Chlorite Carbonate</a:t>
            </a:r>
          </a:p>
        </p:txBody>
      </p:sp>
      <p:cxnSp>
        <p:nvCxnSpPr>
          <p:cNvPr id="12" name="Straight Arrow Connector 11"/>
          <p:cNvCxnSpPr/>
          <p:nvPr/>
        </p:nvCxnSpPr>
        <p:spPr>
          <a:xfrm>
            <a:off x="5544108" y="1052736"/>
            <a:ext cx="0" cy="21602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5544108" y="3212976"/>
            <a:ext cx="0" cy="1656184"/>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5544108" y="5661248"/>
            <a:ext cx="0" cy="7200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5544108" y="4869160"/>
            <a:ext cx="0" cy="80614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84368" y="1427531"/>
            <a:ext cx="704850" cy="67627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3779884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5212" y="495990"/>
            <a:ext cx="3176791" cy="63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495990"/>
            <a:ext cx="3176791" cy="63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a:xfrm>
            <a:off x="2051720" y="620688"/>
            <a:ext cx="5978569" cy="1143000"/>
          </a:xfrm>
        </p:spPr>
        <p:txBody>
          <a:bodyPr/>
          <a:lstStyle/>
          <a:p>
            <a:r>
              <a:rPr lang="en-AU" dirty="0" err="1"/>
              <a:t>TCDD002</a:t>
            </a:r>
            <a:r>
              <a:rPr lang="en-AU" dirty="0"/>
              <a:t> - </a:t>
            </a:r>
            <a:r>
              <a:rPr lang="en-AU" dirty="0" err="1"/>
              <a:t>SWIR</a:t>
            </a:r>
            <a:endParaRPr lang="en-AU" dirty="0"/>
          </a:p>
        </p:txBody>
      </p:sp>
      <p:pic>
        <p:nvPicPr>
          <p:cNvPr id="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89342"/>
            <a:ext cx="2362200" cy="634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611560" y="5301208"/>
            <a:ext cx="69847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67544" y="4077072"/>
            <a:ext cx="6984776"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592" y="2614613"/>
            <a:ext cx="866775" cy="542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07507" y="1988840"/>
            <a:ext cx="704850" cy="67627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2" name="TextBox 11"/>
          <p:cNvSpPr txBox="1"/>
          <p:nvPr/>
        </p:nvSpPr>
        <p:spPr>
          <a:xfrm>
            <a:off x="4365694" y="2429947"/>
            <a:ext cx="1958872" cy="369332"/>
          </a:xfrm>
          <a:prstGeom prst="rect">
            <a:avLst/>
          </a:prstGeom>
          <a:noFill/>
        </p:spPr>
        <p:txBody>
          <a:bodyPr wrap="square" rtlCol="0">
            <a:spAutoFit/>
          </a:bodyPr>
          <a:lstStyle/>
          <a:p>
            <a:pPr algn="ctr"/>
            <a:r>
              <a:rPr lang="en-AU" dirty="0"/>
              <a:t>chlorite dominant </a:t>
            </a:r>
          </a:p>
        </p:txBody>
      </p:sp>
      <p:sp>
        <p:nvSpPr>
          <p:cNvPr id="13" name="TextBox 12"/>
          <p:cNvSpPr txBox="1"/>
          <p:nvPr/>
        </p:nvSpPr>
        <p:spPr>
          <a:xfrm>
            <a:off x="4499992" y="5692606"/>
            <a:ext cx="1958872" cy="369332"/>
          </a:xfrm>
          <a:prstGeom prst="rect">
            <a:avLst/>
          </a:prstGeom>
          <a:noFill/>
        </p:spPr>
        <p:txBody>
          <a:bodyPr wrap="square" rtlCol="0">
            <a:spAutoFit/>
          </a:bodyPr>
          <a:lstStyle/>
          <a:p>
            <a:pPr algn="ctr"/>
            <a:r>
              <a:rPr lang="en-AU" dirty="0"/>
              <a:t>mica dominant </a:t>
            </a:r>
          </a:p>
        </p:txBody>
      </p:sp>
      <p:cxnSp>
        <p:nvCxnSpPr>
          <p:cNvPr id="14" name="Straight Arrow Connector 13"/>
          <p:cNvCxnSpPr/>
          <p:nvPr/>
        </p:nvCxnSpPr>
        <p:spPr>
          <a:xfrm>
            <a:off x="5544108" y="1052736"/>
            <a:ext cx="0" cy="42484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1586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4005" y="1486800"/>
            <a:ext cx="2689995" cy="537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7877" y="1453654"/>
            <a:ext cx="2689995" cy="537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AU" dirty="0" err="1"/>
              <a:t>TCDD003</a:t>
            </a:r>
            <a:r>
              <a:rPr lang="en-AU" dirty="0"/>
              <a:t> - </a:t>
            </a:r>
            <a:r>
              <a:rPr lang="en-AU" dirty="0" err="1"/>
              <a:t>SWIR</a:t>
            </a:r>
            <a:endParaRPr lang="en-AU" dirty="0"/>
          </a:p>
        </p:txBody>
      </p:sp>
      <p:pic>
        <p:nvPicPr>
          <p:cNvPr id="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453654"/>
            <a:ext cx="2047875" cy="537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216965" y="5202950"/>
            <a:ext cx="1080120" cy="276999"/>
          </a:xfrm>
          <a:prstGeom prst="rect">
            <a:avLst/>
          </a:prstGeom>
          <a:noFill/>
        </p:spPr>
        <p:txBody>
          <a:bodyPr wrap="square" rtlCol="0">
            <a:spAutoFit/>
          </a:bodyPr>
          <a:lstStyle/>
          <a:p>
            <a:r>
              <a:rPr lang="en-AU" sz="1200" b="1" dirty="0">
                <a:solidFill>
                  <a:srgbClr val="FF0000"/>
                </a:solidFill>
              </a:rPr>
              <a:t>Co 5710 ppm</a:t>
            </a:r>
          </a:p>
        </p:txBody>
      </p:sp>
      <p:cxnSp>
        <p:nvCxnSpPr>
          <p:cNvPr id="8" name="Straight Arrow Connector 7"/>
          <p:cNvCxnSpPr/>
          <p:nvPr/>
        </p:nvCxnSpPr>
        <p:spPr>
          <a:xfrm>
            <a:off x="1403648" y="5445224"/>
            <a:ext cx="864096"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67544" y="6021288"/>
            <a:ext cx="69847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95536" y="4869160"/>
            <a:ext cx="6984776" cy="0"/>
          </a:xfrm>
          <a:prstGeom prst="line">
            <a:avLst/>
          </a:prstGeom>
        </p:spPr>
        <p:style>
          <a:lnRef idx="1">
            <a:schemeClr val="accent1"/>
          </a:lnRef>
          <a:fillRef idx="0">
            <a:schemeClr val="accent1"/>
          </a:fillRef>
          <a:effectRef idx="0">
            <a:schemeClr val="accent1"/>
          </a:effectRef>
          <a:fontRef idx="minor">
            <a:schemeClr val="tx1"/>
          </a:fontRef>
        </p:style>
      </p:cxnSp>
      <p:pic>
        <p:nvPicPr>
          <p:cNvPr id="1229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07507" y="1988840"/>
            <a:ext cx="704850" cy="676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3757" y="1945977"/>
            <a:ext cx="866775" cy="38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4572000" y="1916832"/>
            <a:ext cx="2304256" cy="369332"/>
          </a:xfrm>
          <a:prstGeom prst="rect">
            <a:avLst/>
          </a:prstGeom>
          <a:noFill/>
        </p:spPr>
        <p:txBody>
          <a:bodyPr wrap="square" rtlCol="0">
            <a:spAutoFit/>
          </a:bodyPr>
          <a:lstStyle/>
          <a:p>
            <a:pPr algn="ctr"/>
            <a:r>
              <a:rPr lang="en-AU" dirty="0"/>
              <a:t>Carbonate dominant </a:t>
            </a:r>
          </a:p>
        </p:txBody>
      </p:sp>
      <p:sp>
        <p:nvSpPr>
          <p:cNvPr id="19" name="TextBox 18"/>
          <p:cNvSpPr txBox="1"/>
          <p:nvPr/>
        </p:nvSpPr>
        <p:spPr>
          <a:xfrm>
            <a:off x="4744692" y="2710661"/>
            <a:ext cx="1958872" cy="646331"/>
          </a:xfrm>
          <a:prstGeom prst="rect">
            <a:avLst/>
          </a:prstGeom>
          <a:noFill/>
        </p:spPr>
        <p:txBody>
          <a:bodyPr wrap="square" rtlCol="0">
            <a:spAutoFit/>
          </a:bodyPr>
          <a:lstStyle/>
          <a:p>
            <a:pPr algn="ctr"/>
            <a:r>
              <a:rPr lang="en-AU" dirty="0"/>
              <a:t>Carbonate-chlorite dominant </a:t>
            </a:r>
          </a:p>
        </p:txBody>
      </p:sp>
      <p:sp>
        <p:nvSpPr>
          <p:cNvPr id="20" name="TextBox 19"/>
          <p:cNvSpPr txBox="1"/>
          <p:nvPr/>
        </p:nvSpPr>
        <p:spPr>
          <a:xfrm>
            <a:off x="4744692" y="3849234"/>
            <a:ext cx="1958872" cy="646331"/>
          </a:xfrm>
          <a:prstGeom prst="rect">
            <a:avLst/>
          </a:prstGeom>
          <a:noFill/>
        </p:spPr>
        <p:txBody>
          <a:bodyPr wrap="square" rtlCol="0">
            <a:spAutoFit/>
          </a:bodyPr>
          <a:lstStyle/>
          <a:p>
            <a:pPr algn="ctr"/>
            <a:r>
              <a:rPr lang="en-AU" dirty="0"/>
              <a:t>chlorite –mica dominant </a:t>
            </a:r>
          </a:p>
        </p:txBody>
      </p:sp>
      <p:sp>
        <p:nvSpPr>
          <p:cNvPr id="21" name="TextBox 20"/>
          <p:cNvSpPr txBox="1"/>
          <p:nvPr/>
        </p:nvSpPr>
        <p:spPr>
          <a:xfrm>
            <a:off x="4744692" y="5445224"/>
            <a:ext cx="1958872" cy="369332"/>
          </a:xfrm>
          <a:prstGeom prst="rect">
            <a:avLst/>
          </a:prstGeom>
          <a:noFill/>
        </p:spPr>
        <p:txBody>
          <a:bodyPr wrap="square" rtlCol="0">
            <a:spAutoFit/>
          </a:bodyPr>
          <a:lstStyle/>
          <a:p>
            <a:pPr algn="ctr"/>
            <a:r>
              <a:rPr lang="en-AU" dirty="0"/>
              <a:t>mica dominant </a:t>
            </a:r>
          </a:p>
        </p:txBody>
      </p:sp>
      <p:cxnSp>
        <p:nvCxnSpPr>
          <p:cNvPr id="22" name="Straight Connector 21"/>
          <p:cNvCxnSpPr/>
          <p:nvPr/>
        </p:nvCxnSpPr>
        <p:spPr>
          <a:xfrm>
            <a:off x="171897" y="2356915"/>
            <a:ext cx="82809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71897" y="3356992"/>
            <a:ext cx="82809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0" y="4920447"/>
            <a:ext cx="82809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7252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0"/>
            <a:ext cx="8229600" cy="1143000"/>
          </a:xfrm>
        </p:spPr>
        <p:txBody>
          <a:bodyPr/>
          <a:lstStyle/>
          <a:p>
            <a:pPr algn="r"/>
            <a:r>
              <a:rPr lang="en-AU" dirty="0"/>
              <a:t>S vs Fe (</a:t>
            </a:r>
            <a:r>
              <a:rPr lang="en-AU" dirty="0" err="1"/>
              <a:t>SWIR</a:t>
            </a:r>
            <a:r>
              <a:rPr lang="en-AU" dirty="0"/>
              <a:t> minerals)</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256936"/>
            <a:ext cx="5324872" cy="3320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5970" y="1076359"/>
            <a:ext cx="3108960" cy="1938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5040" y="4945472"/>
            <a:ext cx="3108960" cy="1938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55970" y="3044715"/>
            <a:ext cx="3108960" cy="1938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80564" y="5733256"/>
            <a:ext cx="4896544" cy="830997"/>
          </a:xfrm>
          <a:prstGeom prst="rect">
            <a:avLst/>
          </a:prstGeom>
          <a:noFill/>
          <a:ln>
            <a:solidFill>
              <a:schemeClr val="tx1"/>
            </a:solidFill>
          </a:ln>
        </p:spPr>
        <p:txBody>
          <a:bodyPr wrap="square" rtlCol="0">
            <a:spAutoFit/>
          </a:bodyPr>
          <a:lstStyle/>
          <a:p>
            <a:pPr algn="ctr"/>
            <a:r>
              <a:rPr lang="en-AU" sz="1600" dirty="0"/>
              <a:t>Mineralogy has influence on sulphide mineralisation with carbonate having low sulphide content and mica (</a:t>
            </a:r>
            <a:r>
              <a:rPr lang="en-AU" sz="1600" dirty="0" err="1"/>
              <a:t>ie</a:t>
            </a:r>
            <a:r>
              <a:rPr lang="en-AU" sz="1600" dirty="0"/>
              <a:t> alerted) having high sulphur content</a:t>
            </a:r>
          </a:p>
        </p:txBody>
      </p:sp>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9512" y="124551"/>
            <a:ext cx="2248946" cy="2132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32845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AU" dirty="0"/>
              <a:t>end</a:t>
            </a:r>
          </a:p>
        </p:txBody>
      </p:sp>
      <p:sp>
        <p:nvSpPr>
          <p:cNvPr id="4" name="Subtitle 3"/>
          <p:cNvSpPr>
            <a:spLocks noGrp="1"/>
          </p:cNvSpPr>
          <p:nvPr>
            <p:ph type="subTitle" idx="1"/>
          </p:nvPr>
        </p:nvSpPr>
        <p:spPr/>
        <p:txBody>
          <a:bodyPr/>
          <a:lstStyle/>
          <a:p>
            <a:endParaRPr lang="en-AU"/>
          </a:p>
        </p:txBody>
      </p:sp>
    </p:spTree>
    <p:extLst>
      <p:ext uri="{BB962C8B-B14F-4D97-AF65-F5344CB8AC3E}">
        <p14:creationId xmlns:p14="http://schemas.microsoft.com/office/powerpoint/2010/main" val="2957023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Some observations and comments</a:t>
            </a:r>
          </a:p>
        </p:txBody>
      </p:sp>
      <p:sp>
        <p:nvSpPr>
          <p:cNvPr id="3" name="Content Placeholder 2"/>
          <p:cNvSpPr>
            <a:spLocks noGrp="1"/>
          </p:cNvSpPr>
          <p:nvPr>
            <p:ph idx="1"/>
          </p:nvPr>
        </p:nvSpPr>
        <p:spPr>
          <a:xfrm>
            <a:off x="457200" y="1600200"/>
            <a:ext cx="8229600" cy="5141168"/>
          </a:xfrm>
        </p:spPr>
        <p:txBody>
          <a:bodyPr>
            <a:normAutofit fontScale="55000" lnSpcReduction="20000"/>
          </a:bodyPr>
          <a:lstStyle/>
          <a:p>
            <a:r>
              <a:rPr lang="en-AU" dirty="0"/>
              <a:t>The dominant lithology is andesitic with </a:t>
            </a:r>
            <a:r>
              <a:rPr lang="en-AU" dirty="0" err="1"/>
              <a:t>monzodiorite</a:t>
            </a:r>
            <a:r>
              <a:rPr lang="en-AU" dirty="0"/>
              <a:t> present in </a:t>
            </a:r>
            <a:r>
              <a:rPr lang="en-AU" dirty="0" err="1"/>
              <a:t>TCDD001</a:t>
            </a:r>
            <a:r>
              <a:rPr lang="en-AU" dirty="0"/>
              <a:t> and </a:t>
            </a:r>
            <a:r>
              <a:rPr lang="en-AU" dirty="0" err="1"/>
              <a:t>TCDD003</a:t>
            </a:r>
            <a:r>
              <a:rPr lang="en-AU" dirty="0"/>
              <a:t> and </a:t>
            </a:r>
            <a:r>
              <a:rPr lang="en-AU" dirty="0" err="1"/>
              <a:t>mafics</a:t>
            </a:r>
            <a:r>
              <a:rPr lang="en-AU" dirty="0"/>
              <a:t> present in top 40 m of </a:t>
            </a:r>
            <a:r>
              <a:rPr lang="en-AU" dirty="0" err="1"/>
              <a:t>TCD002</a:t>
            </a:r>
            <a:r>
              <a:rPr lang="en-AU" dirty="0"/>
              <a:t>.</a:t>
            </a:r>
          </a:p>
          <a:p>
            <a:r>
              <a:rPr lang="en-AU" dirty="0"/>
              <a:t>The </a:t>
            </a:r>
            <a:r>
              <a:rPr lang="en-AU" dirty="0" err="1"/>
              <a:t>monzodiorite</a:t>
            </a:r>
            <a:r>
              <a:rPr lang="en-AU" dirty="0"/>
              <a:t> is the MOST altered lithology and appears to have an influence on mineralisation.</a:t>
            </a:r>
          </a:p>
          <a:p>
            <a:pPr lvl="1"/>
            <a:r>
              <a:rPr lang="en-AU" dirty="0"/>
              <a:t>IE </a:t>
            </a:r>
            <a:r>
              <a:rPr lang="en-AU" sz="2900" dirty="0" err="1"/>
              <a:t>TCDD001</a:t>
            </a:r>
            <a:r>
              <a:rPr lang="en-AU" sz="2900" dirty="0"/>
              <a:t> Co-Fe-S mineralisation lies directly above the </a:t>
            </a:r>
            <a:r>
              <a:rPr lang="en-AU" sz="2900" dirty="0" err="1"/>
              <a:t>monzodiorite</a:t>
            </a:r>
            <a:r>
              <a:rPr lang="en-AU" sz="2900" dirty="0"/>
              <a:t> </a:t>
            </a:r>
          </a:p>
          <a:p>
            <a:pPr lvl="1"/>
            <a:r>
              <a:rPr lang="en-AU" sz="1800" dirty="0"/>
              <a:t>IE </a:t>
            </a:r>
            <a:r>
              <a:rPr lang="en-AU" sz="2900" dirty="0" err="1"/>
              <a:t>TCDD003</a:t>
            </a:r>
            <a:r>
              <a:rPr lang="en-AU" sz="2900" dirty="0"/>
              <a:t> Co-Fe-S mineralisation lies directly below the </a:t>
            </a:r>
            <a:r>
              <a:rPr lang="en-AU" sz="2900" dirty="0" err="1"/>
              <a:t>monzodiorite</a:t>
            </a:r>
            <a:r>
              <a:rPr lang="en-AU" sz="2900" dirty="0"/>
              <a:t> </a:t>
            </a:r>
          </a:p>
          <a:p>
            <a:r>
              <a:rPr lang="en-AU" dirty="0"/>
              <a:t>The IP anomaly is explained by the presence of pyrite.</a:t>
            </a:r>
          </a:p>
          <a:p>
            <a:r>
              <a:rPr lang="en-AU" dirty="0"/>
              <a:t>Pyrite controls cobalt and Co grade increasing pyrite concentration.</a:t>
            </a:r>
          </a:p>
          <a:p>
            <a:r>
              <a:rPr lang="en-AU" dirty="0"/>
              <a:t>In holes </a:t>
            </a:r>
            <a:r>
              <a:rPr lang="en-AU" dirty="0" err="1"/>
              <a:t>TCDD001</a:t>
            </a:r>
            <a:r>
              <a:rPr lang="en-AU" dirty="0"/>
              <a:t> &amp; </a:t>
            </a:r>
            <a:r>
              <a:rPr lang="en-AU" dirty="0" err="1"/>
              <a:t>TCDD002</a:t>
            </a:r>
            <a:r>
              <a:rPr lang="en-AU" dirty="0"/>
              <a:t> Cobalt-Pyrite (S-Fe-Co) is associated with a large suite of </a:t>
            </a:r>
            <a:r>
              <a:rPr lang="en-AU" dirty="0" err="1"/>
              <a:t>chalcophile</a:t>
            </a:r>
            <a:r>
              <a:rPr lang="en-AU" dirty="0"/>
              <a:t> elements including Cu, Mo, Bi, Mo, </a:t>
            </a:r>
            <a:r>
              <a:rPr lang="en-AU" dirty="0" err="1"/>
              <a:t>Te</a:t>
            </a:r>
            <a:r>
              <a:rPr lang="en-AU" dirty="0"/>
              <a:t>, Ag, Au, Ce, Pb, Re, Se, Sb, Cd, Ni in holes </a:t>
            </a:r>
            <a:r>
              <a:rPr lang="en-AU" dirty="0" err="1"/>
              <a:t>TCDD001</a:t>
            </a:r>
            <a:r>
              <a:rPr lang="en-AU" dirty="0"/>
              <a:t> &amp; </a:t>
            </a:r>
            <a:r>
              <a:rPr lang="en-AU" dirty="0" err="1"/>
              <a:t>TCDD002</a:t>
            </a:r>
            <a:r>
              <a:rPr lang="en-AU" dirty="0"/>
              <a:t>.</a:t>
            </a:r>
          </a:p>
          <a:p>
            <a:r>
              <a:rPr lang="en-AU" dirty="0"/>
              <a:t>Mineralization upper contact in </a:t>
            </a:r>
            <a:r>
              <a:rPr lang="en-AU" dirty="0" err="1"/>
              <a:t>TCDD002</a:t>
            </a:r>
            <a:r>
              <a:rPr lang="en-AU" dirty="0"/>
              <a:t> is marked by marked by a “VMS” signature including Pb, Zn, Ag &amp; Cd </a:t>
            </a:r>
          </a:p>
          <a:p>
            <a:r>
              <a:rPr lang="en-AU" dirty="0"/>
              <a:t>In </a:t>
            </a:r>
            <a:r>
              <a:rPr lang="en-AU" dirty="0" err="1"/>
              <a:t>TCDD003</a:t>
            </a:r>
            <a:r>
              <a:rPr lang="en-AU" dirty="0"/>
              <a:t> Cobalt-Pyrite (S-Fe-Co) is separated from elevated Cu </a:t>
            </a:r>
          </a:p>
          <a:p>
            <a:r>
              <a:rPr lang="en-AU" dirty="0" err="1"/>
              <a:t>TCDD001</a:t>
            </a:r>
            <a:r>
              <a:rPr lang="en-AU" dirty="0"/>
              <a:t> is more altered than </a:t>
            </a:r>
            <a:r>
              <a:rPr lang="en-AU" dirty="0" err="1"/>
              <a:t>TCDD003</a:t>
            </a:r>
            <a:r>
              <a:rPr lang="en-AU" dirty="0"/>
              <a:t> with </a:t>
            </a:r>
            <a:r>
              <a:rPr lang="en-AU" dirty="0" err="1"/>
              <a:t>TCDD002</a:t>
            </a:r>
            <a:r>
              <a:rPr lang="en-AU" dirty="0"/>
              <a:t> the least altered</a:t>
            </a:r>
          </a:p>
          <a:p>
            <a:r>
              <a:rPr lang="en-AU" dirty="0"/>
              <a:t>Mineralogy has an influence on sulphide mineralisation with carbonate having low sulphide content and mica (</a:t>
            </a:r>
            <a:r>
              <a:rPr lang="en-AU" dirty="0" err="1"/>
              <a:t>ie</a:t>
            </a:r>
            <a:r>
              <a:rPr lang="en-AU" dirty="0"/>
              <a:t> alerted) having high sulphur content (</a:t>
            </a:r>
            <a:r>
              <a:rPr lang="en-AU" dirty="0" err="1"/>
              <a:t>eg</a:t>
            </a:r>
            <a:r>
              <a:rPr lang="en-AU" dirty="0"/>
              <a:t> </a:t>
            </a:r>
            <a:r>
              <a:rPr lang="en-AU" dirty="0" err="1"/>
              <a:t>TCDD003</a:t>
            </a:r>
            <a:r>
              <a:rPr lang="en-AU" dirty="0"/>
              <a:t>)</a:t>
            </a:r>
          </a:p>
          <a:p>
            <a:r>
              <a:rPr lang="en-AU" dirty="0"/>
              <a:t>At the base of </a:t>
            </a:r>
            <a:r>
              <a:rPr lang="en-AU" dirty="0" err="1"/>
              <a:t>TCDD001</a:t>
            </a:r>
            <a:r>
              <a:rPr lang="en-AU" dirty="0"/>
              <a:t>, sulphur content starts to increase (along with Ni) and may be a future target.</a:t>
            </a:r>
          </a:p>
          <a:p>
            <a:r>
              <a:rPr lang="en-AU" dirty="0"/>
              <a:t>The sulphur content in </a:t>
            </a:r>
            <a:r>
              <a:rPr lang="en-AU" dirty="0" err="1"/>
              <a:t>TCDD003</a:t>
            </a:r>
            <a:r>
              <a:rPr lang="en-AU" dirty="0"/>
              <a:t> increases with increasing depth</a:t>
            </a:r>
          </a:p>
          <a:p>
            <a:endParaRPr lang="en-AU" dirty="0"/>
          </a:p>
        </p:txBody>
      </p:sp>
    </p:spTree>
    <p:extLst>
      <p:ext uri="{BB962C8B-B14F-4D97-AF65-F5344CB8AC3E}">
        <p14:creationId xmlns:p14="http://schemas.microsoft.com/office/powerpoint/2010/main" val="1791490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AU" dirty="0"/>
              <a:t>Comment on Sulphides and IP anomaly</a:t>
            </a:r>
          </a:p>
        </p:txBody>
      </p:sp>
      <p:sp>
        <p:nvSpPr>
          <p:cNvPr id="5" name="Subtitle 4"/>
          <p:cNvSpPr>
            <a:spLocks noGrp="1"/>
          </p:cNvSpPr>
          <p:nvPr>
            <p:ph type="subTitle" idx="1"/>
          </p:nvPr>
        </p:nvSpPr>
        <p:spPr/>
        <p:txBody>
          <a:bodyPr/>
          <a:lstStyle/>
          <a:p>
            <a:endParaRPr lang="en-AU"/>
          </a:p>
        </p:txBody>
      </p:sp>
    </p:spTree>
    <p:extLst>
      <p:ext uri="{BB962C8B-B14F-4D97-AF65-F5344CB8AC3E}">
        <p14:creationId xmlns:p14="http://schemas.microsoft.com/office/powerpoint/2010/main" val="7816611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AU" dirty="0"/>
              <a:t>Drill hole locations (ASX 20/08/2018)</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3300" y="1340768"/>
            <a:ext cx="7137400" cy="5213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529432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a:t>Sulphides – dominantly pyrite</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500" y="1411288"/>
            <a:ext cx="64770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760" y="2204864"/>
            <a:ext cx="762000" cy="523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rot="20985601">
            <a:off x="5490573" y="4264348"/>
            <a:ext cx="1872208" cy="369332"/>
          </a:xfrm>
          <a:prstGeom prst="rect">
            <a:avLst/>
          </a:prstGeom>
          <a:noFill/>
        </p:spPr>
        <p:txBody>
          <a:bodyPr wrap="square" rtlCol="0">
            <a:spAutoFit/>
          </a:bodyPr>
          <a:lstStyle/>
          <a:p>
            <a:r>
              <a:rPr lang="en-AU" dirty="0"/>
              <a:t>Pyrite tie line</a:t>
            </a:r>
          </a:p>
        </p:txBody>
      </p:sp>
      <p:sp>
        <p:nvSpPr>
          <p:cNvPr id="2" name="TextBox 1"/>
          <p:cNvSpPr txBox="1"/>
          <p:nvPr/>
        </p:nvSpPr>
        <p:spPr>
          <a:xfrm>
            <a:off x="660088" y="5670540"/>
            <a:ext cx="8136904" cy="369332"/>
          </a:xfrm>
          <a:prstGeom prst="rect">
            <a:avLst/>
          </a:prstGeom>
          <a:noFill/>
        </p:spPr>
        <p:txBody>
          <a:bodyPr wrap="square" rtlCol="0">
            <a:spAutoFit/>
          </a:bodyPr>
          <a:lstStyle/>
          <a:p>
            <a:r>
              <a:rPr lang="en-AU" dirty="0"/>
              <a:t>Pyrite is the dominant sulphide and in part explains the IP anomaly at Thomas Creek </a:t>
            </a:r>
          </a:p>
        </p:txBody>
      </p:sp>
    </p:spTree>
    <p:extLst>
      <p:ext uri="{BB962C8B-B14F-4D97-AF65-F5344CB8AC3E}">
        <p14:creationId xmlns:p14="http://schemas.microsoft.com/office/powerpoint/2010/main" val="1894977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Sulphide control on Co</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772816"/>
            <a:ext cx="6477000" cy="403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2019593"/>
            <a:ext cx="3058988" cy="190736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Straight Connector 3"/>
          <p:cNvCxnSpPr/>
          <p:nvPr/>
        </p:nvCxnSpPr>
        <p:spPr>
          <a:xfrm>
            <a:off x="2051720" y="3127256"/>
            <a:ext cx="2770956" cy="0"/>
          </a:xfrm>
          <a:prstGeom prst="line">
            <a:avLst/>
          </a:prstGeom>
          <a:ln w="9525">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032742" y="2817376"/>
            <a:ext cx="2770956" cy="0"/>
          </a:xfrm>
          <a:prstGeom prst="line">
            <a:avLst/>
          </a:prstGeom>
          <a:ln w="952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267744" y="2564904"/>
            <a:ext cx="1224136" cy="276999"/>
          </a:xfrm>
          <a:prstGeom prst="rect">
            <a:avLst/>
          </a:prstGeom>
          <a:noFill/>
        </p:spPr>
        <p:txBody>
          <a:bodyPr wrap="square" rtlCol="0">
            <a:spAutoFit/>
          </a:bodyPr>
          <a:lstStyle/>
          <a:p>
            <a:r>
              <a:rPr lang="en-AU" sz="1200" b="1" dirty="0"/>
              <a:t>&gt;400 ppm</a:t>
            </a:r>
          </a:p>
        </p:txBody>
      </p:sp>
      <p:sp>
        <p:nvSpPr>
          <p:cNvPr id="10" name="TextBox 9"/>
          <p:cNvSpPr txBox="1"/>
          <p:nvPr/>
        </p:nvSpPr>
        <p:spPr>
          <a:xfrm>
            <a:off x="2267744" y="2935977"/>
            <a:ext cx="1224136" cy="276999"/>
          </a:xfrm>
          <a:prstGeom prst="rect">
            <a:avLst/>
          </a:prstGeom>
          <a:noFill/>
        </p:spPr>
        <p:txBody>
          <a:bodyPr wrap="square" rtlCol="0">
            <a:spAutoFit/>
          </a:bodyPr>
          <a:lstStyle/>
          <a:p>
            <a:r>
              <a:rPr lang="en-AU" sz="1200" b="1" dirty="0"/>
              <a:t>&gt;100 ppm</a:t>
            </a:r>
          </a:p>
        </p:txBody>
      </p:sp>
      <p:sp>
        <p:nvSpPr>
          <p:cNvPr id="7" name="TextBox 6"/>
          <p:cNvSpPr txBox="1"/>
          <p:nvPr/>
        </p:nvSpPr>
        <p:spPr>
          <a:xfrm>
            <a:off x="539552" y="5949280"/>
            <a:ext cx="8064896" cy="646331"/>
          </a:xfrm>
          <a:prstGeom prst="rect">
            <a:avLst/>
          </a:prstGeom>
          <a:noFill/>
        </p:spPr>
        <p:txBody>
          <a:bodyPr wrap="square" rtlCol="0">
            <a:spAutoFit/>
          </a:bodyPr>
          <a:lstStyle/>
          <a:p>
            <a:pPr algn="ctr"/>
            <a:r>
              <a:rPr lang="en-AU" dirty="0"/>
              <a:t>Cobalt is associated with the sulphides (pyrite) and Co grade increases with increasing sulphide concertation  </a:t>
            </a:r>
          </a:p>
        </p:txBody>
      </p:sp>
      <p:sp>
        <p:nvSpPr>
          <p:cNvPr id="9" name="Right Brace 8"/>
          <p:cNvSpPr/>
          <p:nvPr/>
        </p:nvSpPr>
        <p:spPr>
          <a:xfrm>
            <a:off x="7740352" y="2019593"/>
            <a:ext cx="75728" cy="205747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11" name="TextBox 10"/>
          <p:cNvSpPr txBox="1"/>
          <p:nvPr/>
        </p:nvSpPr>
        <p:spPr>
          <a:xfrm>
            <a:off x="7744072" y="2703403"/>
            <a:ext cx="1152128" cy="584775"/>
          </a:xfrm>
          <a:prstGeom prst="rect">
            <a:avLst/>
          </a:prstGeom>
          <a:noFill/>
        </p:spPr>
        <p:txBody>
          <a:bodyPr wrap="square" rtlCol="0">
            <a:spAutoFit/>
          </a:bodyPr>
          <a:lstStyle/>
          <a:p>
            <a:pPr algn="ctr"/>
            <a:r>
              <a:rPr lang="en-AU" sz="1600" dirty="0"/>
              <a:t>Over range Sulphur </a:t>
            </a:r>
          </a:p>
        </p:txBody>
      </p:sp>
      <p:cxnSp>
        <p:nvCxnSpPr>
          <p:cNvPr id="14" name="Straight Connector 13"/>
          <p:cNvCxnSpPr/>
          <p:nvPr/>
        </p:nvCxnSpPr>
        <p:spPr>
          <a:xfrm>
            <a:off x="2046640" y="2969776"/>
            <a:ext cx="2770956" cy="0"/>
          </a:xfrm>
          <a:prstGeom prst="line">
            <a:avLst/>
          </a:prstGeom>
          <a:ln w="952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131840" y="2775917"/>
            <a:ext cx="1224136" cy="276999"/>
          </a:xfrm>
          <a:prstGeom prst="rect">
            <a:avLst/>
          </a:prstGeom>
          <a:noFill/>
        </p:spPr>
        <p:txBody>
          <a:bodyPr wrap="square" rtlCol="0">
            <a:spAutoFit/>
          </a:bodyPr>
          <a:lstStyle/>
          <a:p>
            <a:r>
              <a:rPr lang="en-AU" sz="1200" b="1" dirty="0"/>
              <a:t>&gt;200 ppm</a:t>
            </a: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6096" y="2287477"/>
            <a:ext cx="990600" cy="6858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193767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S vs Cu (coloured by Co)</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500" y="1412875"/>
            <a:ext cx="64770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1931342"/>
            <a:ext cx="990600" cy="6858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TextBox 2"/>
          <p:cNvSpPr txBox="1"/>
          <p:nvPr/>
        </p:nvSpPr>
        <p:spPr>
          <a:xfrm>
            <a:off x="2195736" y="5451475"/>
            <a:ext cx="5254724" cy="646331"/>
          </a:xfrm>
          <a:prstGeom prst="rect">
            <a:avLst/>
          </a:prstGeom>
          <a:noFill/>
        </p:spPr>
        <p:txBody>
          <a:bodyPr wrap="square" rtlCol="0">
            <a:spAutoFit/>
          </a:bodyPr>
          <a:lstStyle/>
          <a:p>
            <a:pPr algn="ctr"/>
            <a:r>
              <a:rPr lang="en-AU" dirty="0"/>
              <a:t>Copper is also associated with pyrite with a number of sample align with chalcopyrite tie line</a:t>
            </a:r>
          </a:p>
        </p:txBody>
      </p:sp>
      <p:sp>
        <p:nvSpPr>
          <p:cNvPr id="5" name="Rectangle 4"/>
          <p:cNvSpPr/>
          <p:nvPr/>
        </p:nvSpPr>
        <p:spPr>
          <a:xfrm rot="16532850">
            <a:off x="1319840" y="2538819"/>
            <a:ext cx="2027350" cy="369332"/>
          </a:xfrm>
          <a:prstGeom prst="rect">
            <a:avLst/>
          </a:prstGeom>
        </p:spPr>
        <p:txBody>
          <a:bodyPr wrap="none">
            <a:spAutoFit/>
          </a:bodyPr>
          <a:lstStyle/>
          <a:p>
            <a:r>
              <a:rPr lang="en-AU" dirty="0"/>
              <a:t>chalcopyrite tie line</a:t>
            </a:r>
          </a:p>
        </p:txBody>
      </p:sp>
      <p:cxnSp>
        <p:nvCxnSpPr>
          <p:cNvPr id="7" name="Straight Arrow Connector 6"/>
          <p:cNvCxnSpPr/>
          <p:nvPr/>
        </p:nvCxnSpPr>
        <p:spPr>
          <a:xfrm flipV="1">
            <a:off x="3635896" y="3861048"/>
            <a:ext cx="2016224" cy="7200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80112" y="4077072"/>
            <a:ext cx="936104" cy="369332"/>
          </a:xfrm>
          <a:prstGeom prst="rect">
            <a:avLst/>
          </a:prstGeom>
          <a:noFill/>
        </p:spPr>
        <p:txBody>
          <a:bodyPr wrap="square" rtlCol="0">
            <a:spAutoFit/>
          </a:bodyPr>
          <a:lstStyle/>
          <a:p>
            <a:r>
              <a:rPr lang="en-AU" dirty="0"/>
              <a:t>pyrite</a:t>
            </a:r>
          </a:p>
        </p:txBody>
      </p:sp>
    </p:spTree>
    <p:extLst>
      <p:ext uri="{BB962C8B-B14F-4D97-AF65-F5344CB8AC3E}">
        <p14:creationId xmlns:p14="http://schemas.microsoft.com/office/powerpoint/2010/main" val="23045943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AU" dirty="0"/>
              <a:t>Comments on </a:t>
            </a:r>
            <a:r>
              <a:rPr lang="en-AU" dirty="0" err="1"/>
              <a:t>TCDD001</a:t>
            </a:r>
            <a:endParaRPr lang="en-AU" dirty="0"/>
          </a:p>
        </p:txBody>
      </p:sp>
      <p:sp>
        <p:nvSpPr>
          <p:cNvPr id="4" name="Subtitle 3"/>
          <p:cNvSpPr>
            <a:spLocks noGrp="1"/>
          </p:cNvSpPr>
          <p:nvPr>
            <p:ph type="subTitle" idx="1"/>
          </p:nvPr>
        </p:nvSpPr>
        <p:spPr/>
        <p:txBody>
          <a:bodyPr/>
          <a:lstStyle/>
          <a:p>
            <a:endParaRPr lang="en-AU"/>
          </a:p>
        </p:txBody>
      </p:sp>
    </p:spTree>
    <p:extLst>
      <p:ext uri="{BB962C8B-B14F-4D97-AF65-F5344CB8AC3E}">
        <p14:creationId xmlns:p14="http://schemas.microsoft.com/office/powerpoint/2010/main" val="41907242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241</TotalTime>
  <Words>878</Words>
  <Application>Microsoft Office PowerPoint</Application>
  <PresentationFormat>On-screen Show (4:3)</PresentationFormat>
  <Paragraphs>99</Paragraphs>
  <Slides>27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27</vt:i4>
      </vt:variant>
    </vt:vector>
  </HeadingPairs>
  <TitlesOfParts>
    <vt:vector size="30" baseType="lpstr">
      <vt:lpstr>Arial</vt:lpstr>
      <vt:lpstr>Calibri</vt:lpstr>
      <vt:lpstr>Office Theme</vt:lpstr>
      <vt:lpstr>Thomas Creek Some “off the cuff” comments relating to recent drill assays</vt:lpstr>
      <vt:lpstr>Summary of Holes</vt:lpstr>
      <vt:lpstr>Some observations and comments</vt:lpstr>
      <vt:lpstr>Comment on Sulphides and IP anomaly</vt:lpstr>
      <vt:lpstr>Drill hole locations (ASX 20/08/2018)</vt:lpstr>
      <vt:lpstr>Sulphides – dominantly pyrite</vt:lpstr>
      <vt:lpstr>Sulphide control on Co</vt:lpstr>
      <vt:lpstr>S vs Cu (coloured by Co)</vt:lpstr>
      <vt:lpstr>Comments on TCDD001</vt:lpstr>
      <vt:lpstr>TCDD001</vt:lpstr>
      <vt:lpstr>TCDD001</vt:lpstr>
      <vt:lpstr>Associated elements </vt:lpstr>
      <vt:lpstr>Comments on TCDD002</vt:lpstr>
      <vt:lpstr>TCDD002</vt:lpstr>
      <vt:lpstr>TCDD002</vt:lpstr>
      <vt:lpstr>TCDD002 - Associated elements </vt:lpstr>
      <vt:lpstr>TCDD002 - Base-metal Signature</vt:lpstr>
      <vt:lpstr>Comments on TCDD003</vt:lpstr>
      <vt:lpstr>TCDD003</vt:lpstr>
      <vt:lpstr>TCDD003</vt:lpstr>
      <vt:lpstr>TCDD003 - Associated elements </vt:lpstr>
      <vt:lpstr>SWIR (ASD)</vt:lpstr>
      <vt:lpstr>TCDD001 - SWIR</vt:lpstr>
      <vt:lpstr>TCDD002 - SWIR</vt:lpstr>
      <vt:lpstr>TCDD003 - SWIR</vt:lpstr>
      <vt:lpstr>S vs Fe (SWIR minerals)</vt:lpstr>
      <vt:lpstr>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Owner</dc:creator>
  <cp:lastModifiedBy>Andy</cp:lastModifiedBy>
  <cp:revision>18</cp:revision>
  <dcterms:created xsi:type="dcterms:W3CDTF">2018-08-27T08:11:38Z</dcterms:created>
  <dcterms:modified xsi:type="dcterms:W3CDTF">2019-01-10T01:22:28Z</dcterms:modified>
</cp:coreProperties>
</file>